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6" r:id="rId5"/>
    <p:sldId id="377" r:id="rId6"/>
    <p:sldId id="402" r:id="rId7"/>
    <p:sldId id="258" r:id="rId8"/>
    <p:sldId id="401" r:id="rId9"/>
    <p:sldId id="403" r:id="rId10"/>
    <p:sldId id="404" r:id="rId11"/>
    <p:sldId id="405" r:id="rId12"/>
    <p:sldId id="424" r:id="rId13"/>
    <p:sldId id="425" r:id="rId14"/>
    <p:sldId id="406" r:id="rId15"/>
    <p:sldId id="407" r:id="rId16"/>
    <p:sldId id="408" r:id="rId17"/>
    <p:sldId id="418" r:id="rId18"/>
    <p:sldId id="421" r:id="rId19"/>
    <p:sldId id="422" r:id="rId20"/>
    <p:sldId id="423" r:id="rId21"/>
    <p:sldId id="400"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167" autoAdjust="0"/>
  </p:normalViewPr>
  <p:slideViewPr>
    <p:cSldViewPr snapToGrid="0">
      <p:cViewPr varScale="1">
        <p:scale>
          <a:sx n="65" d="100"/>
          <a:sy n="65" d="100"/>
        </p:scale>
        <p:origin x="1358" y="5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6BED8-B7B2-4477-971B-71F7C2F91C91}" type="datetimeFigureOut">
              <a:rPr lang="nl-NL" smtClean="0"/>
              <a:t>17-1-2020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A4218-C6E7-4023-90DC-447ADF36CF6E}" type="slidenum">
              <a:rPr lang="nl-NL" smtClean="0"/>
              <a:t>‹nr.›</a:t>
            </a:fld>
            <a:endParaRPr lang="nl-NL"/>
          </a:p>
        </p:txBody>
      </p:sp>
    </p:spTree>
    <p:extLst>
      <p:ext uri="{BB962C8B-B14F-4D97-AF65-F5344CB8AC3E}">
        <p14:creationId xmlns:p14="http://schemas.microsoft.com/office/powerpoint/2010/main" val="142800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t>1</a:t>
            </a:fld>
            <a:endParaRPr lang="nl-NL"/>
          </a:p>
        </p:txBody>
      </p:sp>
    </p:spTree>
    <p:extLst>
      <p:ext uri="{BB962C8B-B14F-4D97-AF65-F5344CB8AC3E}">
        <p14:creationId xmlns:p14="http://schemas.microsoft.com/office/powerpoint/2010/main" val="37133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DFA4218-C6E7-4023-90DC-447ADF36CF6E}" type="slidenum">
              <a:rPr lang="nl-NL" smtClean="0"/>
              <a:t>2</a:t>
            </a:fld>
            <a:endParaRPr lang="nl-NL"/>
          </a:p>
        </p:txBody>
      </p:sp>
    </p:spTree>
    <p:extLst>
      <p:ext uri="{BB962C8B-B14F-4D97-AF65-F5344CB8AC3E}">
        <p14:creationId xmlns:p14="http://schemas.microsoft.com/office/powerpoint/2010/main" val="3077255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C610E123-304E-4DEC-A582-7D2733146037}" type="slidenum">
              <a:rPr lang="nl-NL" smtClean="0"/>
              <a:pPr/>
              <a:t>4</a:t>
            </a:fld>
            <a:endParaRPr lang="nl-NL"/>
          </a:p>
        </p:txBody>
      </p:sp>
    </p:spTree>
    <p:extLst>
      <p:ext uri="{BB962C8B-B14F-4D97-AF65-F5344CB8AC3E}">
        <p14:creationId xmlns:p14="http://schemas.microsoft.com/office/powerpoint/2010/main" val="1341543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DFA4218-C6E7-4023-90DC-447ADF36CF6E}" type="slidenum">
              <a:rPr lang="nl-NL" smtClean="0"/>
              <a:t>5</a:t>
            </a:fld>
            <a:endParaRPr lang="nl-NL"/>
          </a:p>
        </p:txBody>
      </p:sp>
    </p:spTree>
    <p:extLst>
      <p:ext uri="{BB962C8B-B14F-4D97-AF65-F5344CB8AC3E}">
        <p14:creationId xmlns:p14="http://schemas.microsoft.com/office/powerpoint/2010/main" val="488004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DFA4218-C6E7-4023-90DC-447ADF36CF6E}" type="slidenum">
              <a:rPr lang="nl-NL" smtClean="0"/>
              <a:t>6</a:t>
            </a:fld>
            <a:endParaRPr lang="nl-NL"/>
          </a:p>
        </p:txBody>
      </p:sp>
    </p:spTree>
    <p:extLst>
      <p:ext uri="{BB962C8B-B14F-4D97-AF65-F5344CB8AC3E}">
        <p14:creationId xmlns:p14="http://schemas.microsoft.com/office/powerpoint/2010/main" val="2588095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DFA4218-C6E7-4023-90DC-447ADF36CF6E}" type="slidenum">
              <a:rPr lang="nl-NL" smtClean="0"/>
              <a:t>7</a:t>
            </a:fld>
            <a:endParaRPr lang="nl-NL"/>
          </a:p>
        </p:txBody>
      </p:sp>
    </p:spTree>
    <p:extLst>
      <p:ext uri="{BB962C8B-B14F-4D97-AF65-F5344CB8AC3E}">
        <p14:creationId xmlns:p14="http://schemas.microsoft.com/office/powerpoint/2010/main" val="2944474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DFA4218-C6E7-4023-90DC-447ADF36CF6E}" type="slidenum">
              <a:rPr lang="nl-NL" smtClean="0"/>
              <a:t>8</a:t>
            </a:fld>
            <a:endParaRPr lang="nl-NL"/>
          </a:p>
        </p:txBody>
      </p:sp>
    </p:spTree>
    <p:extLst>
      <p:ext uri="{BB962C8B-B14F-4D97-AF65-F5344CB8AC3E}">
        <p14:creationId xmlns:p14="http://schemas.microsoft.com/office/powerpoint/2010/main" val="1600803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DFA4218-C6E7-4023-90DC-447ADF36CF6E}" type="slidenum">
              <a:rPr lang="nl-NL" smtClean="0"/>
              <a:t>17</a:t>
            </a:fld>
            <a:endParaRPr lang="nl-NL"/>
          </a:p>
        </p:txBody>
      </p:sp>
    </p:spTree>
    <p:extLst>
      <p:ext uri="{BB962C8B-B14F-4D97-AF65-F5344CB8AC3E}">
        <p14:creationId xmlns:p14="http://schemas.microsoft.com/office/powerpoint/2010/main" val="2922780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17-1-2020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661087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17-1-2020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95343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17-1-2020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19489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17-1-2020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31558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17-1-2020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647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17-1-2020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4511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17-1-2020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091753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17-1-2020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544165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17-1-2020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1659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17-1-2020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14615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17-1-2020</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613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youtube.com/watch?v=SlPhMPnQ58k&amp;list=PLFU8AFaV2B6QBdBPDMaDFPoZB6RlxnHcQ"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qCTMq7xvdXU"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wXhTHyIgQ_U&amp;list=PLFU8AFaV2B6QBdBPDMaDFPoZB6RlxnHcQ&amp;index=2"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www.youtube.com/watch?v=_LEqSU2LU9U" TargetMode="External"/><Relationship Id="rId5" Type="http://schemas.openxmlformats.org/officeDocument/2006/relationships/hyperlink" Target="https://www.youtube.com/watch?v=U3t1BYcsq_k" TargetMode="External"/><Relationship Id="rId4" Type="http://schemas.openxmlformats.org/officeDocument/2006/relationships/hyperlink" Target="https://www.youtube.com/watch?v=7ikKAN42JU0&amp;list=PLFU8AFaV2B6QBdBPDMaDFPoZB6RlxnHcQ&amp;index=11"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movisie.nl/" TargetMode="External"/><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r.search.yahoo.com/_ylt=AwrC5pYz3x1eAmkA1HaXnIlQ;_ylu=X3oDMTF0cDE2czdtBHNlYwNjZC1hdHRyBHNsawNzb3VyY2UEdnRpZAMEcnVybANodHRwczovL3ZpbWVvLmNvbS8xNTY0NzM5NjQ-/RV=2/RE=1579044787/RO=10/RU=https%3a%2f%2fvimeo.com%2f156473964/RK=2/RS=tiT2yymjtdr1Q0ZcmT1kGSbUy3E-"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01262" y="569157"/>
            <a:ext cx="10363200" cy="1470025"/>
          </a:xfrm>
        </p:spPr>
        <p:txBody>
          <a:bodyPr/>
          <a:lstStyle/>
          <a:p>
            <a:r>
              <a:rPr lang="nl-NL" sz="3600" dirty="0"/>
              <a:t>IBS Mijn onderneming </a:t>
            </a:r>
            <a:br>
              <a:rPr lang="nl-NL" sz="3600" dirty="0"/>
            </a:br>
            <a:r>
              <a:rPr lang="nl-NL" sz="3600" dirty="0"/>
              <a:t>Stad en Wijk</a:t>
            </a:r>
            <a:endParaRPr lang="nl-NL" dirty="0"/>
          </a:p>
        </p:txBody>
      </p:sp>
      <p:sp>
        <p:nvSpPr>
          <p:cNvPr id="3" name="Ondertitel 2"/>
          <p:cNvSpPr>
            <a:spLocks noGrp="1"/>
          </p:cNvSpPr>
          <p:nvPr>
            <p:ph type="subTitle" idx="1"/>
          </p:nvPr>
        </p:nvSpPr>
        <p:spPr>
          <a:xfrm>
            <a:off x="2347729" y="5553481"/>
            <a:ext cx="8534400" cy="1752600"/>
          </a:xfrm>
        </p:spPr>
        <p:txBody>
          <a:bodyPr>
            <a:normAutofit/>
          </a:bodyPr>
          <a:lstStyle/>
          <a:p>
            <a:r>
              <a:rPr lang="nl-NL" sz="2400" dirty="0">
                <a:solidFill>
                  <a:schemeClr val="tx1"/>
                </a:solidFill>
              </a:rPr>
              <a:t>Jaar 2 – Periode 2 – </a:t>
            </a:r>
          </a:p>
          <a:p>
            <a:r>
              <a:rPr lang="nl-NL" sz="2400" dirty="0">
                <a:solidFill>
                  <a:schemeClr val="tx1"/>
                </a:solidFill>
              </a:rPr>
              <a:t>Les 8 van vrijdag 17 januari 2020</a:t>
            </a:r>
          </a:p>
          <a:p>
            <a:r>
              <a:rPr lang="nl-NL" sz="2400" dirty="0">
                <a:solidFill>
                  <a:schemeClr val="bg1"/>
                </a:solidFill>
              </a:rPr>
              <a:t>Les 5</a:t>
            </a:r>
          </a:p>
        </p:txBody>
      </p:sp>
      <p:pic>
        <p:nvPicPr>
          <p:cNvPr id="7" name="Afbeelding 6" descr="Afbeelding met persoon, kamer, mensen, vrouw&#10;&#10;Automatisch gegenereerde beschrijving">
            <a:extLst>
              <a:ext uri="{FF2B5EF4-FFF2-40B4-BE49-F238E27FC236}">
                <a16:creationId xmlns:a16="http://schemas.microsoft.com/office/drawing/2014/main" id="{6A6A23AB-D96E-4B59-AE1C-501826E2D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509" y="2114790"/>
            <a:ext cx="4272840" cy="3024594"/>
          </a:xfrm>
          <a:prstGeom prst="rect">
            <a:avLst/>
          </a:prstGeom>
        </p:spPr>
      </p:pic>
      <p:sp>
        <p:nvSpPr>
          <p:cNvPr id="4" name="Rechthoek 3">
            <a:extLst>
              <a:ext uri="{FF2B5EF4-FFF2-40B4-BE49-F238E27FC236}">
                <a16:creationId xmlns:a16="http://schemas.microsoft.com/office/drawing/2014/main" id="{DA1877CE-454A-4BC4-BECD-1A1F37CE1148}"/>
              </a:ext>
            </a:extLst>
          </p:cNvPr>
          <p:cNvSpPr/>
          <p:nvPr/>
        </p:nvSpPr>
        <p:spPr>
          <a:xfrm>
            <a:off x="398585" y="4121457"/>
            <a:ext cx="1524000" cy="2308324"/>
          </a:xfrm>
          <a:prstGeom prst="rect">
            <a:avLst/>
          </a:prstGeom>
        </p:spPr>
        <p:txBody>
          <a:bodyPr wrap="square">
            <a:spAutoFit/>
          </a:bodyPr>
          <a:lstStyle/>
          <a:p>
            <a:r>
              <a:rPr lang="nl-NL" dirty="0">
                <a:hlinkClick r:id="rId4"/>
              </a:rPr>
              <a:t>https://www.youtube.com/watch?v=SlPhMPnQ58k&amp;list=PLFU8AFaV2B6QBdBPDMaDFPoZB6RlxnHcQ</a:t>
            </a:r>
            <a:endParaRPr lang="nl-NL" dirty="0"/>
          </a:p>
        </p:txBody>
      </p:sp>
    </p:spTree>
    <p:extLst>
      <p:ext uri="{BB962C8B-B14F-4D97-AF65-F5344CB8AC3E}">
        <p14:creationId xmlns:p14="http://schemas.microsoft.com/office/powerpoint/2010/main" val="1111524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9A2DA71-4F74-4AE4-8A1A-F90F97E2D410}"/>
              </a:ext>
            </a:extLst>
          </p:cNvPr>
          <p:cNvSpPr txBox="1"/>
          <p:nvPr/>
        </p:nvSpPr>
        <p:spPr>
          <a:xfrm>
            <a:off x="2004645" y="1488831"/>
            <a:ext cx="8921262" cy="3077766"/>
          </a:xfrm>
          <a:prstGeom prst="rect">
            <a:avLst/>
          </a:prstGeom>
          <a:noFill/>
        </p:spPr>
        <p:txBody>
          <a:bodyPr wrap="square" rtlCol="0">
            <a:spAutoFit/>
          </a:bodyPr>
          <a:lstStyle/>
          <a:p>
            <a:r>
              <a:rPr lang="nl-NL" sz="3200" dirty="0">
                <a:solidFill>
                  <a:srgbClr val="7030A0"/>
                </a:solidFill>
              </a:rPr>
              <a:t>Opdracht rond sociale ondernemingen:</a:t>
            </a:r>
          </a:p>
          <a:p>
            <a:endParaRPr lang="nl-NL" dirty="0"/>
          </a:p>
          <a:p>
            <a:r>
              <a:rPr lang="nl-NL" sz="2400" dirty="0"/>
              <a:t>Les 8 wiki &gt; voorbeelden van sociale ondernemingen. Kies er 1 en beantwoord de volgende vragen</a:t>
            </a:r>
          </a:p>
          <a:p>
            <a:endParaRPr lang="nl-NL" sz="2400" dirty="0"/>
          </a:p>
          <a:p>
            <a:pPr marL="342900" indent="-342900">
              <a:buAutoNum type="arabicPeriod"/>
            </a:pPr>
            <a:r>
              <a:rPr lang="nl-NL" sz="2400" dirty="0"/>
              <a:t>Wat is het voor een bedrijf, wat doen ze voor wie?</a:t>
            </a:r>
          </a:p>
          <a:p>
            <a:pPr marL="342900" indent="-342900">
              <a:buAutoNum type="arabicPeriod"/>
            </a:pPr>
            <a:r>
              <a:rPr lang="nl-NL" sz="2400" dirty="0"/>
              <a:t>Op welke manier zijn ze maatschappelijk verantwoord bezig: PPP? </a:t>
            </a:r>
          </a:p>
          <a:p>
            <a:pPr marL="342900" indent="-342900">
              <a:buAutoNum type="arabicPeriod"/>
            </a:pPr>
            <a:r>
              <a:rPr lang="nl-NL" sz="2400" dirty="0"/>
              <a:t>Op welke manier maken ze winst of komen ze aan hun geld? </a:t>
            </a:r>
          </a:p>
        </p:txBody>
      </p:sp>
    </p:spTree>
    <p:extLst>
      <p:ext uri="{BB962C8B-B14F-4D97-AF65-F5344CB8AC3E}">
        <p14:creationId xmlns:p14="http://schemas.microsoft.com/office/powerpoint/2010/main" val="389302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14A7B88-8D3D-4731-BCA9-3C7073B53B96}"/>
              </a:ext>
            </a:extLst>
          </p:cNvPr>
          <p:cNvSpPr/>
          <p:nvPr/>
        </p:nvSpPr>
        <p:spPr>
          <a:xfrm>
            <a:off x="1734942" y="1619182"/>
            <a:ext cx="6987106" cy="923330"/>
          </a:xfrm>
          <a:prstGeom prst="rect">
            <a:avLst/>
          </a:prstGeom>
          <a:noFill/>
        </p:spPr>
        <p:txBody>
          <a:bodyPr wrap="none" lIns="91440" tIns="45720" rIns="91440" bIns="45720">
            <a:spAutoFit/>
          </a:bodyPr>
          <a:lstStyle/>
          <a:p>
            <a:pPr algn="ctr"/>
            <a:r>
              <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MVO in sociale domein </a:t>
            </a:r>
          </a:p>
        </p:txBody>
      </p:sp>
      <p:sp>
        <p:nvSpPr>
          <p:cNvPr id="3" name="Tekstvak 2">
            <a:extLst>
              <a:ext uri="{FF2B5EF4-FFF2-40B4-BE49-F238E27FC236}">
                <a16:creationId xmlns:a16="http://schemas.microsoft.com/office/drawing/2014/main" id="{682BA47E-FBA4-471E-9FF5-4664420F7842}"/>
              </a:ext>
            </a:extLst>
          </p:cNvPr>
          <p:cNvSpPr txBox="1"/>
          <p:nvPr/>
        </p:nvSpPr>
        <p:spPr>
          <a:xfrm>
            <a:off x="1734942" y="2789311"/>
            <a:ext cx="3716215" cy="1077218"/>
          </a:xfrm>
          <a:prstGeom prst="rect">
            <a:avLst/>
          </a:prstGeom>
          <a:noFill/>
        </p:spPr>
        <p:txBody>
          <a:bodyPr wrap="square" rtlCol="0">
            <a:spAutoFit/>
          </a:bodyPr>
          <a:lstStyle/>
          <a:p>
            <a:r>
              <a:rPr lang="nl-NL" sz="3200" dirty="0"/>
              <a:t>MVO is: … </a:t>
            </a:r>
          </a:p>
          <a:p>
            <a:r>
              <a:rPr lang="nl-NL" sz="3200" dirty="0"/>
              <a:t>Sociale domein is: … </a:t>
            </a:r>
          </a:p>
        </p:txBody>
      </p:sp>
    </p:spTree>
    <p:extLst>
      <p:ext uri="{BB962C8B-B14F-4D97-AF65-F5344CB8AC3E}">
        <p14:creationId xmlns:p14="http://schemas.microsoft.com/office/powerpoint/2010/main" val="1344013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4D04477-AF2B-4076-9959-9D4B6E5C6FD1}"/>
              </a:ext>
            </a:extLst>
          </p:cNvPr>
          <p:cNvSpPr txBox="1"/>
          <p:nvPr/>
        </p:nvSpPr>
        <p:spPr>
          <a:xfrm>
            <a:off x="2836984" y="920474"/>
            <a:ext cx="7092461" cy="954107"/>
          </a:xfrm>
          <a:prstGeom prst="rect">
            <a:avLst/>
          </a:prstGeom>
          <a:solidFill>
            <a:schemeClr val="accent3"/>
          </a:solidFill>
        </p:spPr>
        <p:txBody>
          <a:bodyPr wrap="square" rtlCol="0">
            <a:spAutoFit/>
          </a:bodyPr>
          <a:lstStyle/>
          <a:p>
            <a:r>
              <a:rPr lang="nl-NL" sz="2800" dirty="0"/>
              <a:t>Sociale domein = </a:t>
            </a:r>
          </a:p>
          <a:p>
            <a:endParaRPr lang="nl-NL" sz="2800" dirty="0"/>
          </a:p>
        </p:txBody>
      </p:sp>
      <p:sp>
        <p:nvSpPr>
          <p:cNvPr id="4" name="Rechthoek 3">
            <a:extLst>
              <a:ext uri="{FF2B5EF4-FFF2-40B4-BE49-F238E27FC236}">
                <a16:creationId xmlns:a16="http://schemas.microsoft.com/office/drawing/2014/main" id="{3D27DE06-7C3A-4A46-87D1-E5EB66A0583A}"/>
              </a:ext>
            </a:extLst>
          </p:cNvPr>
          <p:cNvSpPr/>
          <p:nvPr/>
        </p:nvSpPr>
        <p:spPr>
          <a:xfrm>
            <a:off x="2731477" y="2151838"/>
            <a:ext cx="9097107" cy="4031873"/>
          </a:xfrm>
          <a:prstGeom prst="rect">
            <a:avLst/>
          </a:prstGeom>
        </p:spPr>
        <p:txBody>
          <a:bodyPr wrap="square">
            <a:spAutoFit/>
          </a:bodyPr>
          <a:lstStyle/>
          <a:p>
            <a:r>
              <a:rPr lang="nl-NL" sz="3200" dirty="0"/>
              <a:t>Binnen het sociaal domein hebben gemeenten verantwoordelijkheden in de zorg en ondersteuning aan hun inwoners. Op het gebied van zorg, participatie en zelfredzaamheid, werk en jeugdhulp. Deze taken zijn vastgelegd in deze wetten: Wet maatschappelijke ondersteuning (</a:t>
            </a:r>
            <a:r>
              <a:rPr lang="nl-NL" sz="3200" dirty="0" err="1"/>
              <a:t>Wmo</a:t>
            </a:r>
            <a:r>
              <a:rPr lang="nl-NL" sz="3200" dirty="0"/>
              <a:t> 2015), Participatiewet, Jeugdwet en Wet gemeentelijke schuldhulpverlening.</a:t>
            </a:r>
          </a:p>
        </p:txBody>
      </p:sp>
    </p:spTree>
    <p:extLst>
      <p:ext uri="{BB962C8B-B14F-4D97-AF65-F5344CB8AC3E}">
        <p14:creationId xmlns:p14="http://schemas.microsoft.com/office/powerpoint/2010/main" val="1809735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D9A24BA-BEC2-426B-999F-1E53BB8A92B8}"/>
              </a:ext>
            </a:extLst>
          </p:cNvPr>
          <p:cNvPicPr>
            <a:picLocks noChangeAspect="1"/>
          </p:cNvPicPr>
          <p:nvPr/>
        </p:nvPicPr>
        <p:blipFill>
          <a:blip r:embed="rId2"/>
          <a:stretch>
            <a:fillRect/>
          </a:stretch>
        </p:blipFill>
        <p:spPr>
          <a:xfrm>
            <a:off x="1594337" y="668947"/>
            <a:ext cx="9975472" cy="6060099"/>
          </a:xfrm>
          <a:prstGeom prst="rect">
            <a:avLst/>
          </a:prstGeom>
        </p:spPr>
      </p:pic>
    </p:spTree>
    <p:extLst>
      <p:ext uri="{BB962C8B-B14F-4D97-AF65-F5344CB8AC3E}">
        <p14:creationId xmlns:p14="http://schemas.microsoft.com/office/powerpoint/2010/main" val="3108043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CCA016B-BFA2-4D0A-A459-45A7CCDA7453}"/>
              </a:ext>
            </a:extLst>
          </p:cNvPr>
          <p:cNvSpPr/>
          <p:nvPr/>
        </p:nvSpPr>
        <p:spPr>
          <a:xfrm>
            <a:off x="1026380" y="1406106"/>
            <a:ext cx="8151270" cy="584775"/>
          </a:xfrm>
          <a:prstGeom prst="rect">
            <a:avLst/>
          </a:prstGeom>
        </p:spPr>
        <p:txBody>
          <a:bodyPr wrap="none">
            <a:spAutoFit/>
          </a:bodyPr>
          <a:lstStyle/>
          <a:p>
            <a:r>
              <a:rPr lang="nl-NL" sz="3200" b="1" dirty="0">
                <a:solidFill>
                  <a:schemeClr val="accent3"/>
                </a:solidFill>
              </a:rPr>
              <a:t>5. MVO Armoede, Biodiversiteit en Diversiteit  </a:t>
            </a:r>
          </a:p>
        </p:txBody>
      </p:sp>
      <p:pic>
        <p:nvPicPr>
          <p:cNvPr id="2050" name="Picture 2">
            <a:extLst>
              <a:ext uri="{FF2B5EF4-FFF2-40B4-BE49-F238E27FC236}">
                <a16:creationId xmlns:a16="http://schemas.microsoft.com/office/drawing/2014/main" id="{2FE75F15-55D7-4B73-82DC-9F9FA1EFB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881" y="2227123"/>
            <a:ext cx="7626285" cy="3046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395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739CD06-DC2E-4408-948D-C8CC4398CCFA}"/>
              </a:ext>
            </a:extLst>
          </p:cNvPr>
          <p:cNvSpPr/>
          <p:nvPr/>
        </p:nvSpPr>
        <p:spPr>
          <a:xfrm>
            <a:off x="1822515" y="1149427"/>
            <a:ext cx="6096000" cy="2862322"/>
          </a:xfrm>
          <a:prstGeom prst="rect">
            <a:avLst/>
          </a:prstGeom>
        </p:spPr>
        <p:txBody>
          <a:bodyPr>
            <a:spAutoFit/>
          </a:bodyPr>
          <a:lstStyle/>
          <a:p>
            <a:r>
              <a:rPr lang="nl-NL" b="1" dirty="0">
                <a:solidFill>
                  <a:srgbClr val="000000"/>
                </a:solidFill>
                <a:latin typeface="+mj-lt"/>
              </a:rPr>
              <a:t>MVO – Culturele diversiteit</a:t>
            </a:r>
          </a:p>
          <a:p>
            <a:r>
              <a:rPr lang="nl-NL" dirty="0">
                <a:solidFill>
                  <a:srgbClr val="000000"/>
                </a:solidFill>
                <a:latin typeface="+mj-lt"/>
              </a:rPr>
              <a:t>Een inclusieve arbeidsmarkt wordt steeds belangrijker. De culturele diversiteit in onze samenleving neemt immers toe. Daarnaast treedt er nu al schaarste op in een aantal beroepen en zal deze in de toekomst alleen maar toenemen. Door een proactief diversiteitsbeleid te voeren, vergroten werkgevers hun kans op het binnenhalen van goed gekwalificeerd personeel. Ook leveren ze door het implementeren van een van de pijlers van een goed MVO-beleid een positieve bijdrage aan een inclusieve arbeidsmarkt.</a:t>
            </a:r>
            <a:endParaRPr lang="nl-NL" b="0" i="0" dirty="0">
              <a:solidFill>
                <a:srgbClr val="000000"/>
              </a:solidFill>
              <a:effectLst/>
              <a:latin typeface="+mj-lt"/>
            </a:endParaRPr>
          </a:p>
        </p:txBody>
      </p:sp>
      <p:sp>
        <p:nvSpPr>
          <p:cNvPr id="3" name="Rechthoek 2">
            <a:extLst>
              <a:ext uri="{FF2B5EF4-FFF2-40B4-BE49-F238E27FC236}">
                <a16:creationId xmlns:a16="http://schemas.microsoft.com/office/drawing/2014/main" id="{E62D54EA-6D1C-454E-A492-7E8B278D2F11}"/>
              </a:ext>
            </a:extLst>
          </p:cNvPr>
          <p:cNvSpPr/>
          <p:nvPr/>
        </p:nvSpPr>
        <p:spPr>
          <a:xfrm>
            <a:off x="5461261" y="4509709"/>
            <a:ext cx="6096000" cy="1477328"/>
          </a:xfrm>
          <a:prstGeom prst="rect">
            <a:avLst/>
          </a:prstGeom>
        </p:spPr>
        <p:txBody>
          <a:bodyPr>
            <a:spAutoFit/>
          </a:bodyPr>
          <a:lstStyle/>
          <a:p>
            <a:r>
              <a:rPr lang="nl-NL" b="1" dirty="0">
                <a:latin typeface="Cavolini" panose="03000502040302020204" pitchFamily="66" charset="0"/>
                <a:cs typeface="Cavolini" panose="03000502040302020204" pitchFamily="66" charset="0"/>
              </a:rPr>
              <a:t>De argumenten die pleiten voor meer diversiteit en cultuursensitiviteit zijn inmiddels wel bekend. We zíjn een multiculturele samenleving en daarmee hebben we multiculturele klanten en medewerkers met verschillende achtergronden.</a:t>
            </a:r>
          </a:p>
        </p:txBody>
      </p:sp>
      <p:sp>
        <p:nvSpPr>
          <p:cNvPr id="4" name="Tekstvak 3">
            <a:extLst>
              <a:ext uri="{FF2B5EF4-FFF2-40B4-BE49-F238E27FC236}">
                <a16:creationId xmlns:a16="http://schemas.microsoft.com/office/drawing/2014/main" id="{E61EEBD8-A750-424F-86D3-E6144796746D}"/>
              </a:ext>
            </a:extLst>
          </p:cNvPr>
          <p:cNvSpPr txBox="1"/>
          <p:nvPr/>
        </p:nvSpPr>
        <p:spPr>
          <a:xfrm>
            <a:off x="9144000" y="414779"/>
            <a:ext cx="2611225" cy="1938992"/>
          </a:xfrm>
          <a:prstGeom prst="rect">
            <a:avLst/>
          </a:prstGeom>
          <a:noFill/>
        </p:spPr>
        <p:txBody>
          <a:bodyPr wrap="square" rtlCol="0">
            <a:spAutoFit/>
          </a:bodyPr>
          <a:lstStyle/>
          <a:p>
            <a:pPr algn="r"/>
            <a:r>
              <a:rPr lang="nl-NL" sz="2400" b="1" dirty="0">
                <a:solidFill>
                  <a:schemeClr val="accent6"/>
                </a:solidFill>
              </a:rPr>
              <a:t>Op wiki een bijlage met input over MVO met relevantie voor </a:t>
            </a:r>
            <a:r>
              <a:rPr lang="nl-NL" sz="2400" b="1" dirty="0" err="1">
                <a:solidFill>
                  <a:schemeClr val="accent6"/>
                </a:solidFill>
              </a:rPr>
              <a:t>stad&amp;wijk</a:t>
            </a:r>
            <a:r>
              <a:rPr lang="nl-NL" sz="2400" b="1" dirty="0">
                <a:solidFill>
                  <a:schemeClr val="accent6"/>
                </a:solidFill>
              </a:rPr>
              <a:t> </a:t>
            </a:r>
          </a:p>
        </p:txBody>
      </p:sp>
    </p:spTree>
    <p:extLst>
      <p:ext uri="{BB962C8B-B14F-4D97-AF65-F5344CB8AC3E}">
        <p14:creationId xmlns:p14="http://schemas.microsoft.com/office/powerpoint/2010/main" val="3500228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070F645E-4239-4364-B616-3BAA210FD310}"/>
              </a:ext>
            </a:extLst>
          </p:cNvPr>
          <p:cNvGraphicFramePr>
            <a:graphicFrameLocks noGrp="1"/>
          </p:cNvGraphicFramePr>
          <p:nvPr/>
        </p:nvGraphicFramePr>
        <p:xfrm>
          <a:off x="1850341" y="1562988"/>
          <a:ext cx="5757545" cy="3458148"/>
        </p:xfrm>
        <a:graphic>
          <a:graphicData uri="http://schemas.openxmlformats.org/drawingml/2006/table">
            <a:tbl>
              <a:tblPr firstRow="1" firstCol="1" bandRow="1"/>
              <a:tblGrid>
                <a:gridCol w="1980565">
                  <a:extLst>
                    <a:ext uri="{9D8B030D-6E8A-4147-A177-3AD203B41FA5}">
                      <a16:colId xmlns:a16="http://schemas.microsoft.com/office/drawing/2014/main" val="1150134079"/>
                    </a:ext>
                  </a:extLst>
                </a:gridCol>
                <a:gridCol w="3776980">
                  <a:extLst>
                    <a:ext uri="{9D8B030D-6E8A-4147-A177-3AD203B41FA5}">
                      <a16:colId xmlns:a16="http://schemas.microsoft.com/office/drawing/2014/main" val="3866810765"/>
                    </a:ext>
                  </a:extLst>
                </a:gridCol>
              </a:tblGrid>
              <a:tr h="222250">
                <a:tc>
                  <a:txBody>
                    <a:bodyPr/>
                    <a:lstStyle/>
                    <a:p>
                      <a:pPr>
                        <a:lnSpc>
                          <a:spcPct val="107000"/>
                        </a:lnSpc>
                        <a:spcBef>
                          <a:spcPts val="200"/>
                        </a:spcBef>
                        <a:spcAft>
                          <a:spcPts val="200"/>
                        </a:spcAft>
                        <a:tabLst>
                          <a:tab pos="180340" algn="l"/>
                        </a:tabLst>
                      </a:pPr>
                      <a:r>
                        <a:rPr lang="nl-NL" sz="1800">
                          <a:solidFill>
                            <a:srgbClr val="000000"/>
                          </a:solidFill>
                          <a:effectLst/>
                          <a:latin typeface="Arial" panose="020B0604020202020204" pitchFamily="34" charset="0"/>
                          <a:ea typeface="Calibri" panose="020F0502020204030204" pitchFamily="34" charset="0"/>
                          <a:cs typeface="Arial" panose="020B0604020202020204" pitchFamily="34" charset="0"/>
                        </a:rPr>
                        <a:t>MVO &amp; Armoede</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Bef>
                          <a:spcPts val="200"/>
                        </a:spcBef>
                        <a:spcAft>
                          <a:spcPts val="200"/>
                        </a:spcAft>
                        <a:tabLst>
                          <a:tab pos="180340" algn="l"/>
                        </a:tabLst>
                      </a:pPr>
                      <a:r>
                        <a:rPr lang="nl-NL"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Je kunt uitleggen wat MVO is, wat het verband is met armoede en hoe dat vorm krijg in het werken in de wijken. </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120453222"/>
                  </a:ext>
                </a:extLst>
              </a:tr>
              <a:tr h="222250">
                <a:tc>
                  <a:txBody>
                    <a:bodyPr/>
                    <a:lstStyle/>
                    <a:p>
                      <a:pPr>
                        <a:lnSpc>
                          <a:spcPct val="107000"/>
                        </a:lnSpc>
                        <a:spcBef>
                          <a:spcPts val="200"/>
                        </a:spcBef>
                        <a:spcAft>
                          <a:spcPts val="200"/>
                        </a:spcAft>
                        <a:tabLst>
                          <a:tab pos="180340" algn="l"/>
                        </a:tabLst>
                      </a:pPr>
                      <a:r>
                        <a:rPr lang="nl-NL" sz="1800">
                          <a:solidFill>
                            <a:srgbClr val="000000"/>
                          </a:solidFill>
                          <a:effectLst/>
                          <a:latin typeface="Arial" panose="020B0604020202020204" pitchFamily="34" charset="0"/>
                          <a:ea typeface="Calibri" panose="020F0502020204030204" pitchFamily="34" charset="0"/>
                          <a:cs typeface="Arial" panose="020B0604020202020204" pitchFamily="34" charset="0"/>
                        </a:rPr>
                        <a:t>MVO &amp; Biodiversiteit</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Bef>
                          <a:spcPts val="200"/>
                        </a:spcBef>
                        <a:spcAft>
                          <a:spcPts val="200"/>
                        </a:spcAft>
                        <a:tabLst>
                          <a:tab pos="180340" algn="l"/>
                        </a:tabLst>
                      </a:pPr>
                      <a:r>
                        <a:rPr lang="nl-NL"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Je kunt uitleggen wat MVO is, wat het verband is met biodiversiteit en hoe dat vorm krijg in het werken in de wijken.</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400802146"/>
                  </a:ext>
                </a:extLst>
              </a:tr>
              <a:tr h="222250">
                <a:tc>
                  <a:txBody>
                    <a:bodyPr/>
                    <a:lstStyle/>
                    <a:p>
                      <a:pPr>
                        <a:lnSpc>
                          <a:spcPct val="107000"/>
                        </a:lnSpc>
                        <a:spcBef>
                          <a:spcPts val="200"/>
                        </a:spcBef>
                        <a:spcAft>
                          <a:spcPts val="200"/>
                        </a:spcAft>
                        <a:tabLst>
                          <a:tab pos="180340" algn="l"/>
                        </a:tabLst>
                      </a:pPr>
                      <a:r>
                        <a:rPr lang="nl-NL" sz="1800">
                          <a:solidFill>
                            <a:srgbClr val="000000"/>
                          </a:solidFill>
                          <a:effectLst/>
                          <a:latin typeface="Arial" panose="020B0604020202020204" pitchFamily="34" charset="0"/>
                          <a:ea typeface="Calibri" panose="020F0502020204030204" pitchFamily="34" charset="0"/>
                          <a:cs typeface="Arial" panose="020B0604020202020204" pitchFamily="34" charset="0"/>
                        </a:rPr>
                        <a:t>MVO &amp; diversiteit</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Bef>
                          <a:spcPts val="200"/>
                        </a:spcBef>
                        <a:spcAft>
                          <a:spcPts val="200"/>
                        </a:spcAft>
                        <a:tabLst>
                          <a:tab pos="180340" algn="l"/>
                        </a:tabLst>
                      </a:pPr>
                      <a:r>
                        <a:rPr lang="nl-NL"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Je kunt uitleggen wat MVO is, wat het verband is met d</a:t>
                      </a:r>
                      <a:r>
                        <a:rPr lang="nl-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iversiteit (in de breedte)</a:t>
                      </a:r>
                      <a:r>
                        <a:rPr lang="nl-NL"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en hoe dat vorm krijg in het werken in de wijken.</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757888189"/>
                  </a:ext>
                </a:extLst>
              </a:tr>
            </a:tbl>
          </a:graphicData>
        </a:graphic>
      </p:graphicFrame>
      <p:sp>
        <p:nvSpPr>
          <p:cNvPr id="6" name="Tekstballon: rechthoek 5">
            <a:extLst>
              <a:ext uri="{FF2B5EF4-FFF2-40B4-BE49-F238E27FC236}">
                <a16:creationId xmlns:a16="http://schemas.microsoft.com/office/drawing/2014/main" id="{B77133DC-A8B1-41C1-AC69-C57CF2A2A23D}"/>
              </a:ext>
            </a:extLst>
          </p:cNvPr>
          <p:cNvSpPr/>
          <p:nvPr/>
        </p:nvSpPr>
        <p:spPr>
          <a:xfrm>
            <a:off x="8116477" y="197961"/>
            <a:ext cx="3808429" cy="2479249"/>
          </a:xfrm>
          <a:prstGeom prst="wedgeRectCallout">
            <a:avLst>
              <a:gd name="adj1" fmla="val -46823"/>
              <a:gd name="adj2" fmla="val 708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Hieronder staat beschreven wat je moet weten over de begrippen rond MVO. Zoek de antwoorden in Wiki en op internet. </a:t>
            </a:r>
          </a:p>
          <a:p>
            <a:pPr algn="ctr"/>
            <a:r>
              <a:rPr lang="nl-NL" sz="2000" dirty="0"/>
              <a:t>Leggen we ze later naast elkaar. </a:t>
            </a:r>
          </a:p>
        </p:txBody>
      </p:sp>
      <p:sp>
        <p:nvSpPr>
          <p:cNvPr id="7" name="Rechthoek 6">
            <a:extLst>
              <a:ext uri="{FF2B5EF4-FFF2-40B4-BE49-F238E27FC236}">
                <a16:creationId xmlns:a16="http://schemas.microsoft.com/office/drawing/2014/main" id="{73390FCC-804D-4646-968D-D758C927B286}"/>
              </a:ext>
            </a:extLst>
          </p:cNvPr>
          <p:cNvSpPr/>
          <p:nvPr/>
        </p:nvSpPr>
        <p:spPr>
          <a:xfrm>
            <a:off x="6570277" y="6100655"/>
            <a:ext cx="5046894" cy="369332"/>
          </a:xfrm>
          <a:prstGeom prst="rect">
            <a:avLst/>
          </a:prstGeom>
        </p:spPr>
        <p:txBody>
          <a:bodyPr wrap="none">
            <a:spAutoFit/>
          </a:bodyPr>
          <a:lstStyle/>
          <a:p>
            <a:r>
              <a:rPr lang="nl-NL" dirty="0">
                <a:hlinkClick r:id="rId2"/>
              </a:rPr>
              <a:t>https://www.youtube.com/watch?v=qCTMq7xvdXU</a:t>
            </a:r>
            <a:endParaRPr lang="nl-NL" dirty="0"/>
          </a:p>
        </p:txBody>
      </p:sp>
    </p:spTree>
    <p:extLst>
      <p:ext uri="{BB962C8B-B14F-4D97-AF65-F5344CB8AC3E}">
        <p14:creationId xmlns:p14="http://schemas.microsoft.com/office/powerpoint/2010/main" val="4275081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28A2191-05DE-46C3-8CC1-E8278C881E06}"/>
              </a:ext>
            </a:extLst>
          </p:cNvPr>
          <p:cNvSpPr/>
          <p:nvPr/>
        </p:nvSpPr>
        <p:spPr>
          <a:xfrm>
            <a:off x="1418493" y="1288758"/>
            <a:ext cx="6096000" cy="646331"/>
          </a:xfrm>
          <a:prstGeom prst="rect">
            <a:avLst/>
          </a:prstGeom>
        </p:spPr>
        <p:txBody>
          <a:bodyPr>
            <a:spAutoFit/>
          </a:bodyPr>
          <a:lstStyle/>
          <a:p>
            <a:r>
              <a:rPr lang="nl-NL" dirty="0">
                <a:hlinkClick r:id="rId3"/>
              </a:rPr>
              <a:t>https://www.youtube.com/watch?v=wXhTHyIgQ_U&amp;list=PLFU8AFaV2B6QBdBPDMaDFPoZB6RlxnHcQ&amp;index=2</a:t>
            </a:r>
            <a:endParaRPr lang="nl-NL" dirty="0"/>
          </a:p>
        </p:txBody>
      </p:sp>
      <p:sp>
        <p:nvSpPr>
          <p:cNvPr id="3" name="Rechthoek 2">
            <a:extLst>
              <a:ext uri="{FF2B5EF4-FFF2-40B4-BE49-F238E27FC236}">
                <a16:creationId xmlns:a16="http://schemas.microsoft.com/office/drawing/2014/main" id="{2C893FDB-43AA-4DF2-95BE-7527B7C7A48F}"/>
              </a:ext>
            </a:extLst>
          </p:cNvPr>
          <p:cNvSpPr/>
          <p:nvPr/>
        </p:nvSpPr>
        <p:spPr>
          <a:xfrm>
            <a:off x="1418493" y="2554851"/>
            <a:ext cx="6096000" cy="646331"/>
          </a:xfrm>
          <a:prstGeom prst="rect">
            <a:avLst/>
          </a:prstGeom>
        </p:spPr>
        <p:txBody>
          <a:bodyPr>
            <a:spAutoFit/>
          </a:bodyPr>
          <a:lstStyle/>
          <a:p>
            <a:r>
              <a:rPr lang="nl-NL" dirty="0">
                <a:hlinkClick r:id="rId4"/>
              </a:rPr>
              <a:t>https://www.youtube.com/watch?v=7ikKAN42JU0&amp;list=PLFU8AFaV2B6QBdBPDMaDFPoZB6RlxnHcQ&amp;index=11</a:t>
            </a:r>
            <a:endParaRPr lang="nl-NL" dirty="0"/>
          </a:p>
        </p:txBody>
      </p:sp>
      <p:sp>
        <p:nvSpPr>
          <p:cNvPr id="4" name="Rechthoek 3">
            <a:extLst>
              <a:ext uri="{FF2B5EF4-FFF2-40B4-BE49-F238E27FC236}">
                <a16:creationId xmlns:a16="http://schemas.microsoft.com/office/drawing/2014/main" id="{AF11BCB2-3104-42FC-BF6F-A37496869FF1}"/>
              </a:ext>
            </a:extLst>
          </p:cNvPr>
          <p:cNvSpPr/>
          <p:nvPr/>
        </p:nvSpPr>
        <p:spPr>
          <a:xfrm>
            <a:off x="1863970" y="3971165"/>
            <a:ext cx="4861780" cy="369332"/>
          </a:xfrm>
          <a:prstGeom prst="rect">
            <a:avLst/>
          </a:prstGeom>
        </p:spPr>
        <p:txBody>
          <a:bodyPr wrap="none">
            <a:spAutoFit/>
          </a:bodyPr>
          <a:lstStyle/>
          <a:p>
            <a:r>
              <a:rPr lang="nl-NL" dirty="0">
                <a:hlinkClick r:id="rId5"/>
              </a:rPr>
              <a:t>https://www.youtube.com/watch?v=U3t1BYcsq_k</a:t>
            </a:r>
            <a:endParaRPr lang="nl-NL" dirty="0"/>
          </a:p>
        </p:txBody>
      </p:sp>
      <p:sp>
        <p:nvSpPr>
          <p:cNvPr id="5" name="Rechthoek 4">
            <a:extLst>
              <a:ext uri="{FF2B5EF4-FFF2-40B4-BE49-F238E27FC236}">
                <a16:creationId xmlns:a16="http://schemas.microsoft.com/office/drawing/2014/main" id="{E2217441-39DF-4305-9800-F5D0D2C61E7B}"/>
              </a:ext>
            </a:extLst>
          </p:cNvPr>
          <p:cNvSpPr/>
          <p:nvPr/>
        </p:nvSpPr>
        <p:spPr>
          <a:xfrm>
            <a:off x="2656262" y="5110480"/>
            <a:ext cx="4980338" cy="369332"/>
          </a:xfrm>
          <a:prstGeom prst="rect">
            <a:avLst/>
          </a:prstGeom>
        </p:spPr>
        <p:txBody>
          <a:bodyPr wrap="none">
            <a:spAutoFit/>
          </a:bodyPr>
          <a:lstStyle/>
          <a:p>
            <a:r>
              <a:rPr lang="nl-NL" dirty="0">
                <a:hlinkClick r:id="rId6"/>
              </a:rPr>
              <a:t>https://www.youtube.com/watch?v=_LEqSU2LU9U</a:t>
            </a:r>
            <a:endParaRPr lang="nl-NL" dirty="0"/>
          </a:p>
        </p:txBody>
      </p:sp>
    </p:spTree>
    <p:extLst>
      <p:ext uri="{BB962C8B-B14F-4D97-AF65-F5344CB8AC3E}">
        <p14:creationId xmlns:p14="http://schemas.microsoft.com/office/powerpoint/2010/main" val="923911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5014DB1-B120-49C0-90E6-89EC881B25BE}"/>
              </a:ext>
            </a:extLst>
          </p:cNvPr>
          <p:cNvPicPr>
            <a:picLocks noChangeAspect="1"/>
          </p:cNvPicPr>
          <p:nvPr/>
        </p:nvPicPr>
        <p:blipFill>
          <a:blip r:embed="rId2"/>
          <a:stretch>
            <a:fillRect/>
          </a:stretch>
        </p:blipFill>
        <p:spPr>
          <a:xfrm>
            <a:off x="7089676" y="586155"/>
            <a:ext cx="4454258" cy="2964106"/>
          </a:xfrm>
          <a:prstGeom prst="rect">
            <a:avLst/>
          </a:prstGeom>
        </p:spPr>
      </p:pic>
      <p:sp>
        <p:nvSpPr>
          <p:cNvPr id="3" name="Tekstvak 2">
            <a:extLst>
              <a:ext uri="{FF2B5EF4-FFF2-40B4-BE49-F238E27FC236}">
                <a16:creationId xmlns:a16="http://schemas.microsoft.com/office/drawing/2014/main" id="{7BF92CF9-80CB-4800-AEED-14E452B5272C}"/>
              </a:ext>
            </a:extLst>
          </p:cNvPr>
          <p:cNvSpPr txBox="1"/>
          <p:nvPr/>
        </p:nvSpPr>
        <p:spPr>
          <a:xfrm>
            <a:off x="2004646" y="957570"/>
            <a:ext cx="3927231" cy="2862322"/>
          </a:xfrm>
          <a:prstGeom prst="rect">
            <a:avLst/>
          </a:prstGeom>
          <a:noFill/>
        </p:spPr>
        <p:txBody>
          <a:bodyPr wrap="square" rtlCol="0">
            <a:spAutoFit/>
          </a:bodyPr>
          <a:lstStyle/>
          <a:p>
            <a:r>
              <a:rPr lang="nl-NL" sz="6000" b="1" dirty="0">
                <a:solidFill>
                  <a:schemeClr val="accent3"/>
                </a:solidFill>
                <a:latin typeface="Comic Sans MS" panose="030F0702030302020204" pitchFamily="66" charset="0"/>
              </a:rPr>
              <a:t>Over volgende week! </a:t>
            </a:r>
          </a:p>
        </p:txBody>
      </p:sp>
      <p:sp>
        <p:nvSpPr>
          <p:cNvPr id="4" name="Rechthoek 3">
            <a:extLst>
              <a:ext uri="{FF2B5EF4-FFF2-40B4-BE49-F238E27FC236}">
                <a16:creationId xmlns:a16="http://schemas.microsoft.com/office/drawing/2014/main" id="{7D3DD234-2007-4F31-9B7C-1FB06045ED37}"/>
              </a:ext>
            </a:extLst>
          </p:cNvPr>
          <p:cNvSpPr/>
          <p:nvPr/>
        </p:nvSpPr>
        <p:spPr>
          <a:xfrm>
            <a:off x="2121876" y="4163087"/>
            <a:ext cx="8557845" cy="1477328"/>
          </a:xfrm>
          <a:prstGeom prst="rect">
            <a:avLst/>
          </a:prstGeom>
        </p:spPr>
        <p:txBody>
          <a:bodyPr wrap="square">
            <a:spAutoFit/>
          </a:bodyPr>
          <a:lstStyle/>
          <a:p>
            <a:r>
              <a:rPr lang="nl-NL" dirty="0"/>
              <a:t>1. Begrippenlijst nalopen</a:t>
            </a:r>
          </a:p>
          <a:p>
            <a:r>
              <a:rPr lang="nl-NL" dirty="0"/>
              <a:t>2. Nog twee begrippen te doen: Duurzaamheid  &amp; Duurzaam consumeren</a:t>
            </a:r>
          </a:p>
          <a:p>
            <a:r>
              <a:rPr lang="nl-NL" dirty="0"/>
              <a:t>3. </a:t>
            </a:r>
            <a:r>
              <a:rPr lang="nl-NL" dirty="0" err="1"/>
              <a:t>Kahout</a:t>
            </a:r>
            <a:r>
              <a:rPr lang="nl-NL" dirty="0"/>
              <a:t> </a:t>
            </a:r>
            <a:r>
              <a:rPr lang="nl-NL" dirty="0">
                <a:sym typeface="Wingdings" panose="05000000000000000000" pitchFamily="2" charset="2"/>
              </a:rPr>
              <a:t>? </a:t>
            </a:r>
          </a:p>
          <a:p>
            <a:r>
              <a:rPr lang="nl-NL" dirty="0">
                <a:sym typeface="Wingdings" panose="05000000000000000000" pitchFamily="2" charset="2"/>
              </a:rPr>
              <a:t>4. En wat nog meer? </a:t>
            </a:r>
            <a:endParaRPr lang="nl-NL" dirty="0"/>
          </a:p>
          <a:p>
            <a:endParaRPr lang="nl-NL" dirty="0"/>
          </a:p>
        </p:txBody>
      </p:sp>
    </p:spTree>
    <p:extLst>
      <p:ext uri="{BB962C8B-B14F-4D97-AF65-F5344CB8AC3E}">
        <p14:creationId xmlns:p14="http://schemas.microsoft.com/office/powerpoint/2010/main" val="279434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44240" y="1938717"/>
            <a:ext cx="5848775" cy="648072"/>
          </a:xfrm>
        </p:spPr>
        <p:txBody>
          <a:bodyPr/>
          <a:lstStyle/>
          <a:p>
            <a:r>
              <a:rPr lang="nl-NL" dirty="0"/>
              <a:t>Inhoud en planning van deze les</a:t>
            </a:r>
          </a:p>
        </p:txBody>
      </p:sp>
      <p:sp>
        <p:nvSpPr>
          <p:cNvPr id="3" name="Tijdelijke aanduiding voor inhoud 2"/>
          <p:cNvSpPr>
            <a:spLocks noGrp="1"/>
          </p:cNvSpPr>
          <p:nvPr>
            <p:ph idx="1"/>
          </p:nvPr>
        </p:nvSpPr>
        <p:spPr>
          <a:xfrm>
            <a:off x="2893521" y="2734479"/>
            <a:ext cx="8288214" cy="3244292"/>
          </a:xfrm>
        </p:spPr>
        <p:txBody>
          <a:bodyPr>
            <a:normAutofit/>
          </a:bodyPr>
          <a:lstStyle/>
          <a:p>
            <a:pPr marL="514350" indent="-514350">
              <a:buAutoNum type="arabicPeriod"/>
            </a:pPr>
            <a:r>
              <a:rPr lang="nl-NL" dirty="0"/>
              <a:t>Goedemorgen, eerst wat info </a:t>
            </a:r>
            <a:r>
              <a:rPr lang="nl-NL" dirty="0">
                <a:sym typeface="Wingdings" panose="05000000000000000000" pitchFamily="2" charset="2"/>
              </a:rPr>
              <a:t> </a:t>
            </a:r>
          </a:p>
          <a:p>
            <a:pPr marL="514350" indent="-514350">
              <a:buAutoNum type="arabicPeriod"/>
            </a:pPr>
            <a:r>
              <a:rPr lang="nl-NL" sz="2800" dirty="0">
                <a:sym typeface="Wingdings" panose="05000000000000000000" pitchFamily="2" charset="2"/>
              </a:rPr>
              <a:t>LA Vrijwilligersmanagement</a:t>
            </a:r>
          </a:p>
          <a:p>
            <a:pPr marL="514350" indent="-514350">
              <a:buAutoNum type="arabicPeriod"/>
            </a:pPr>
            <a:r>
              <a:rPr lang="nl-NL" sz="2800" dirty="0"/>
              <a:t>Herhalen en verbinden van alles tot nu toe</a:t>
            </a:r>
          </a:p>
          <a:p>
            <a:pPr marL="514350" indent="-514350">
              <a:buAutoNum type="arabicPeriod"/>
            </a:pPr>
            <a:r>
              <a:rPr lang="nl-NL" dirty="0"/>
              <a:t>Sociale ondernemingen en de politieke context </a:t>
            </a:r>
          </a:p>
          <a:p>
            <a:pPr marL="514350" indent="-514350">
              <a:buAutoNum type="arabicPeriod"/>
            </a:pPr>
            <a:r>
              <a:rPr lang="nl-NL" sz="2800" dirty="0"/>
              <a:t>MVO in s</a:t>
            </a:r>
            <a:r>
              <a:rPr lang="nl-NL" dirty="0"/>
              <a:t>ociale domein</a:t>
            </a:r>
          </a:p>
          <a:p>
            <a:pPr marL="514350" indent="-514350">
              <a:buAutoNum type="arabicPeriod"/>
            </a:pPr>
            <a:r>
              <a:rPr lang="nl-NL" sz="2800" dirty="0"/>
              <a:t>Afronding en vooruitblik op de volgende week.</a:t>
            </a:r>
          </a:p>
        </p:txBody>
      </p:sp>
      <p:pic>
        <p:nvPicPr>
          <p:cNvPr id="4" name="Afbeelding 3">
            <a:extLst>
              <a:ext uri="{FF2B5EF4-FFF2-40B4-BE49-F238E27FC236}">
                <a16:creationId xmlns:a16="http://schemas.microsoft.com/office/drawing/2014/main" id="{68EC2344-371A-4AAE-A7A4-1770D6718304}"/>
              </a:ext>
            </a:extLst>
          </p:cNvPr>
          <p:cNvPicPr>
            <a:picLocks noChangeAspect="1"/>
          </p:cNvPicPr>
          <p:nvPr/>
        </p:nvPicPr>
        <p:blipFill>
          <a:blip r:embed="rId3"/>
          <a:stretch>
            <a:fillRect/>
          </a:stretch>
        </p:blipFill>
        <p:spPr>
          <a:xfrm>
            <a:off x="8698523" y="303720"/>
            <a:ext cx="3058258" cy="3058258"/>
          </a:xfrm>
          <a:prstGeom prst="rect">
            <a:avLst/>
          </a:prstGeom>
        </p:spPr>
      </p:pic>
    </p:spTree>
    <p:extLst>
      <p:ext uri="{BB962C8B-B14F-4D97-AF65-F5344CB8AC3E}">
        <p14:creationId xmlns:p14="http://schemas.microsoft.com/office/powerpoint/2010/main" val="1793067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9A94467-358E-45BE-9FBA-147E29C372B0}"/>
              </a:ext>
            </a:extLst>
          </p:cNvPr>
          <p:cNvSpPr/>
          <p:nvPr/>
        </p:nvSpPr>
        <p:spPr>
          <a:xfrm>
            <a:off x="3856892" y="4702063"/>
            <a:ext cx="7151077" cy="1384995"/>
          </a:xfrm>
          <a:prstGeom prst="rect">
            <a:avLst/>
          </a:prstGeom>
        </p:spPr>
        <p:txBody>
          <a:bodyPr wrap="square">
            <a:spAutoFit/>
          </a:bodyPr>
          <a:lstStyle/>
          <a:p>
            <a:pPr algn="r"/>
            <a:r>
              <a:rPr lang="nl-NL" sz="2800" dirty="0"/>
              <a:t>Dinsdag 11 februari | 13.00 t/m 16.00 uur | AVANS Hogeschool | </a:t>
            </a:r>
            <a:r>
              <a:rPr lang="nl-NL" sz="2800" dirty="0" err="1"/>
              <a:t>Hervenplein</a:t>
            </a:r>
            <a:r>
              <a:rPr lang="nl-NL" sz="2800" dirty="0"/>
              <a:t> 2 </a:t>
            </a:r>
          </a:p>
          <a:p>
            <a:pPr algn="r"/>
            <a:r>
              <a:rPr lang="nl-NL" sz="2800" dirty="0"/>
              <a:t>'s-Hertogenbosch</a:t>
            </a:r>
          </a:p>
        </p:txBody>
      </p:sp>
      <p:sp>
        <p:nvSpPr>
          <p:cNvPr id="3" name="Rechthoek 2">
            <a:extLst>
              <a:ext uri="{FF2B5EF4-FFF2-40B4-BE49-F238E27FC236}">
                <a16:creationId xmlns:a16="http://schemas.microsoft.com/office/drawing/2014/main" id="{6290F9AC-49C5-41CB-B776-811D49F6ED95}"/>
              </a:ext>
            </a:extLst>
          </p:cNvPr>
          <p:cNvSpPr/>
          <p:nvPr/>
        </p:nvSpPr>
        <p:spPr>
          <a:xfrm>
            <a:off x="1682261" y="770942"/>
            <a:ext cx="8827477" cy="3600986"/>
          </a:xfrm>
          <a:prstGeom prst="rect">
            <a:avLst/>
          </a:prstGeom>
        </p:spPr>
        <p:txBody>
          <a:bodyPr wrap="square">
            <a:spAutoFit/>
          </a:bodyPr>
          <a:lstStyle/>
          <a:p>
            <a:endParaRPr lang="nl-NL" sz="2800" dirty="0">
              <a:solidFill>
                <a:srgbClr val="000000"/>
              </a:solidFill>
              <a:latin typeface="Calibri" panose="020F0502020204030204" pitchFamily="34" charset="0"/>
            </a:endParaRPr>
          </a:p>
          <a:p>
            <a:r>
              <a:rPr lang="nl-NL" sz="3200" b="1" dirty="0">
                <a:solidFill>
                  <a:schemeClr val="accent3"/>
                </a:solidFill>
                <a:latin typeface="Calibri" panose="020F0502020204030204" pitchFamily="34" charset="0"/>
              </a:rPr>
              <a:t>UITNODIGING “DE (SOCIALE) BOEL OP STELTEN” </a:t>
            </a:r>
            <a:endParaRPr lang="nl-NL" sz="3200" dirty="0">
              <a:solidFill>
                <a:schemeClr val="accent3"/>
              </a:solidFill>
              <a:latin typeface="Calibri" panose="020F0502020204030204" pitchFamily="34" charset="0"/>
            </a:endParaRPr>
          </a:p>
          <a:p>
            <a:r>
              <a:rPr lang="nl-NL" sz="2400" dirty="0">
                <a:solidFill>
                  <a:schemeClr val="accent3"/>
                </a:solidFill>
                <a:latin typeface="Calibri" panose="020F0502020204030204" pitchFamily="34" charset="0"/>
              </a:rPr>
              <a:t>Hoe leeft duurzaamheid in de sociale sector. Kennen we concrete voorbeelden? Speelt duurzaamheid al een rol in jouw werk? Kunnen we bestaande denkwijzen loslaten en met lef nieuwe vormen creëren? Hoe verwerft de sociale sector een plek in maatschappelijke, duurzame veranderingen? </a:t>
            </a:r>
          </a:p>
          <a:p>
            <a:r>
              <a:rPr lang="nl-NL" sz="2400" dirty="0">
                <a:solidFill>
                  <a:schemeClr val="accent3"/>
                </a:solidFill>
                <a:latin typeface="Calibri" panose="020F0502020204030204" pitchFamily="34" charset="0"/>
              </a:rPr>
              <a:t>De Waardenmakers en de </a:t>
            </a:r>
            <a:r>
              <a:rPr lang="nl-NL" sz="2400" dirty="0" err="1">
                <a:solidFill>
                  <a:schemeClr val="accent3"/>
                </a:solidFill>
                <a:latin typeface="Calibri" panose="020F0502020204030204" pitchFamily="34" charset="0"/>
              </a:rPr>
              <a:t>young</a:t>
            </a:r>
            <a:r>
              <a:rPr lang="nl-NL" sz="2400" dirty="0">
                <a:solidFill>
                  <a:schemeClr val="accent3"/>
                </a:solidFill>
                <a:latin typeface="Calibri" panose="020F0502020204030204" pitchFamily="34" charset="0"/>
              </a:rPr>
              <a:t> professionals AVANS </a:t>
            </a:r>
            <a:r>
              <a:rPr lang="nl-NL" sz="2400" dirty="0" err="1">
                <a:solidFill>
                  <a:schemeClr val="accent3"/>
                </a:solidFill>
                <a:latin typeface="Calibri" panose="020F0502020204030204" pitchFamily="34" charset="0"/>
              </a:rPr>
              <a:t>Social</a:t>
            </a:r>
            <a:r>
              <a:rPr lang="nl-NL" sz="2400" dirty="0">
                <a:solidFill>
                  <a:schemeClr val="accent3"/>
                </a:solidFill>
                <a:latin typeface="Calibri" panose="020F0502020204030204" pitchFamily="34" charset="0"/>
              </a:rPr>
              <a:t> </a:t>
            </a:r>
            <a:r>
              <a:rPr lang="nl-NL" sz="2400" dirty="0" err="1">
                <a:solidFill>
                  <a:schemeClr val="accent3"/>
                </a:solidFill>
                <a:latin typeface="Calibri" panose="020F0502020204030204" pitchFamily="34" charset="0"/>
              </a:rPr>
              <a:t>Work</a:t>
            </a:r>
            <a:r>
              <a:rPr lang="nl-NL" sz="2400" dirty="0">
                <a:solidFill>
                  <a:schemeClr val="accent3"/>
                </a:solidFill>
                <a:latin typeface="Calibri" panose="020F0502020204030204" pitchFamily="34" charset="0"/>
              </a:rPr>
              <a:t> nodigen u graag uit voor een inspirerende, actieve </a:t>
            </a:r>
            <a:r>
              <a:rPr lang="nl-NL" sz="2400" i="1" dirty="0">
                <a:solidFill>
                  <a:schemeClr val="accent3"/>
                </a:solidFill>
                <a:latin typeface="Calibri" panose="020F0502020204030204" pitchFamily="34" charset="0"/>
              </a:rPr>
              <a:t>boel op stelten</a:t>
            </a:r>
            <a:r>
              <a:rPr lang="nl-NL" sz="2400" dirty="0">
                <a:solidFill>
                  <a:schemeClr val="accent3"/>
                </a:solidFill>
                <a:latin typeface="Calibri" panose="020F0502020204030204" pitchFamily="34" charset="0"/>
              </a:rPr>
              <a:t>: </a:t>
            </a:r>
            <a:endParaRPr lang="nl-NL" sz="2400" dirty="0">
              <a:solidFill>
                <a:schemeClr val="accent3"/>
              </a:solidFill>
            </a:endParaRPr>
          </a:p>
        </p:txBody>
      </p:sp>
    </p:spTree>
    <p:extLst>
      <p:ext uri="{BB962C8B-B14F-4D97-AF65-F5344CB8AC3E}">
        <p14:creationId xmlns:p14="http://schemas.microsoft.com/office/powerpoint/2010/main" val="394793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625460" y="219558"/>
            <a:ext cx="7894149" cy="400110"/>
          </a:xfrm>
          <a:prstGeom prst="rect">
            <a:avLst/>
          </a:prstGeom>
          <a:noFill/>
        </p:spPr>
        <p:txBody>
          <a:bodyPr wrap="square" rtlCol="0" anchor="t">
            <a:spAutoFit/>
          </a:bodyPr>
          <a:lstStyle/>
          <a:p>
            <a:r>
              <a:rPr lang="nl-NL" sz="2000" b="1">
                <a:latin typeface="Arial"/>
                <a:cs typeface="Arial"/>
              </a:rPr>
              <a:t>1920_2_SW_1 Vrijwilligersmanagement. </a:t>
            </a:r>
          </a:p>
        </p:txBody>
      </p:sp>
      <p:sp>
        <p:nvSpPr>
          <p:cNvPr id="5" name="Text Box 7"/>
          <p:cNvSpPr txBox="1">
            <a:spLocks noChangeArrowheads="1"/>
          </p:cNvSpPr>
          <p:nvPr/>
        </p:nvSpPr>
        <p:spPr bwMode="auto">
          <a:xfrm>
            <a:off x="2592356" y="848462"/>
            <a:ext cx="3600450" cy="12772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a:t>Leerdoel </a:t>
            </a:r>
          </a:p>
          <a:p>
            <a:r>
              <a:rPr lang="nl-NL" sz="1100"/>
              <a:t>Na het doornemen van de bronnen, het volgen van de lessen en het uitvoeren van de opdrachten kun je uitleggen hoe je vrijwillige inzet kunt sturen. Je hebt inzicht in generaties, leefstijlen, transitiemomenten en levensfasen en begrijpt dat een goede groep vrijwilligers bestaat aan een diversiteit van mensen.</a:t>
            </a:r>
          </a:p>
        </p:txBody>
      </p:sp>
      <p:sp>
        <p:nvSpPr>
          <p:cNvPr id="6" name="Text Box 8"/>
          <p:cNvSpPr txBox="1">
            <a:spLocks noChangeArrowheads="1"/>
          </p:cNvSpPr>
          <p:nvPr/>
        </p:nvSpPr>
        <p:spPr bwMode="auto">
          <a:xfrm>
            <a:off x="2592356" y="2297140"/>
            <a:ext cx="3600450" cy="938719"/>
          </a:xfrm>
          <a:prstGeom prst="rect">
            <a:avLst/>
          </a:prstGeom>
          <a:noFill/>
          <a:ln w="9525">
            <a:solidFill>
              <a:schemeClr val="tx1"/>
            </a:solidFill>
            <a:miter lim="800000"/>
            <a:headEnd/>
            <a:tailEnd/>
          </a:ln>
          <a:effectLst/>
        </p:spPr>
        <p:txBody>
          <a:bodyPr anchor="t">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latin typeface="Arial"/>
                <a:ea typeface="ＭＳ Ｐゴシック"/>
                <a:cs typeface="Arial"/>
              </a:rPr>
              <a:t>Product </a:t>
            </a:r>
            <a:r>
              <a:rPr lang="nl-NL" sz="1100" b="1" dirty="0">
                <a:solidFill>
                  <a:srgbClr val="0099FF"/>
                </a:solidFill>
                <a:latin typeface="Arial"/>
                <a:ea typeface="ＭＳ Ｐゴシック"/>
                <a:cs typeface="Arial"/>
              </a:rPr>
              <a:t>				</a:t>
            </a:r>
            <a:endParaRPr lang="nl-NL" sz="1100" dirty="0">
              <a:latin typeface="Arial"/>
              <a:ea typeface="ＭＳ Ｐゴシック"/>
              <a:cs typeface="Arial"/>
            </a:endParaRPr>
          </a:p>
          <a:p>
            <a:pPr indent="1270">
              <a:tabLst>
                <a:tab pos="1163638" algn="l"/>
              </a:tabLst>
            </a:pPr>
            <a:r>
              <a:rPr lang="nl-NL" sz="1100" dirty="0">
                <a:latin typeface="Arial"/>
                <a:ea typeface="ＭＳ Ｐゴシック"/>
                <a:cs typeface="Arial"/>
              </a:rPr>
              <a:t>Je maakt een schriftelijk verslag waarin onderstaande stappen terugkomen en je tot slot uitlegt op welke manier jij vrijwillige inzet in je IBS  vormgeeft. </a:t>
            </a:r>
            <a:endParaRPr lang="nl-NL" sz="1100" dirty="0">
              <a:cs typeface="Arial" charset="0"/>
            </a:endParaRPr>
          </a:p>
        </p:txBody>
      </p:sp>
      <p:sp>
        <p:nvSpPr>
          <p:cNvPr id="7" name="Text Box 9"/>
          <p:cNvSpPr txBox="1">
            <a:spLocks noChangeArrowheads="1"/>
          </p:cNvSpPr>
          <p:nvPr/>
        </p:nvSpPr>
        <p:spPr bwMode="auto">
          <a:xfrm>
            <a:off x="2596534" y="3332509"/>
            <a:ext cx="3600450" cy="3477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t">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175895" indent="-175895">
              <a:spcBef>
                <a:spcPct val="50000"/>
              </a:spcBef>
            </a:pPr>
            <a:r>
              <a:rPr lang="nl-NL" sz="1100" b="1" dirty="0">
                <a:latin typeface="Arial"/>
                <a:ea typeface="ＭＳ Ｐゴシック"/>
                <a:cs typeface="Arial"/>
              </a:rPr>
              <a:t>Stappen</a:t>
            </a:r>
            <a:r>
              <a:rPr lang="nl-NL" sz="1100" b="1" dirty="0">
                <a:solidFill>
                  <a:srgbClr val="CCFF33"/>
                </a:solidFill>
                <a:latin typeface="Arial"/>
                <a:ea typeface="ＭＳ Ｐゴシック"/>
                <a:cs typeface="Arial"/>
              </a:rPr>
              <a:t>			</a:t>
            </a:r>
            <a:endParaRPr lang="nl-NL" dirty="0">
              <a:latin typeface="Arial"/>
              <a:ea typeface="ＭＳ Ｐゴシック"/>
              <a:cs typeface="Arial"/>
            </a:endParaRPr>
          </a:p>
          <a:p>
            <a:pPr marL="175895" indent="-175895">
              <a:buFontTx/>
              <a:buChar char="•"/>
            </a:pPr>
            <a:r>
              <a:rPr lang="nl-NL" sz="1100" dirty="0">
                <a:latin typeface="Arial"/>
                <a:ea typeface="ＭＳ Ｐゴシック"/>
                <a:cs typeface="Arial"/>
              </a:rPr>
              <a:t>Verzamel de nodige informatie. Sommige info zit in de lessen. Andere info is nog niet bekend, daarvoor ga je op onderzoek uit.</a:t>
            </a:r>
          </a:p>
          <a:p>
            <a:pPr marL="175895" indent="-175895">
              <a:buFontTx/>
              <a:buChar char="•"/>
            </a:pPr>
            <a:r>
              <a:rPr lang="nl-NL" sz="1100" dirty="0">
                <a:latin typeface="Arial"/>
                <a:ea typeface="ＭＳ Ｐゴシック"/>
                <a:cs typeface="Arial"/>
              </a:rPr>
              <a:t>Orden de informatie en maak deze inzichtelijk per onderdeel.</a:t>
            </a:r>
          </a:p>
          <a:p>
            <a:pPr marL="175895" indent="-175895">
              <a:buFontTx/>
              <a:buChar char="•"/>
            </a:pPr>
            <a:r>
              <a:rPr lang="nl-NL" sz="1100" dirty="0">
                <a:latin typeface="Arial"/>
                <a:ea typeface="ＭＳ Ｐゴシック"/>
                <a:cs typeface="Arial"/>
              </a:rPr>
              <a:t>Omschrijf per generatie de kenmerken en sleutelervaringen.</a:t>
            </a:r>
            <a:endParaRPr lang="nl-NL" sz="1100" dirty="0">
              <a:cs typeface="Arial"/>
            </a:endParaRPr>
          </a:p>
          <a:p>
            <a:pPr marL="175895" indent="-175895">
              <a:buFontTx/>
              <a:buChar char="•"/>
            </a:pPr>
            <a:r>
              <a:rPr lang="nl-NL" sz="1100" dirty="0">
                <a:latin typeface="Arial"/>
                <a:ea typeface="ＭＳ Ｐゴシック"/>
                <a:cs typeface="Arial"/>
              </a:rPr>
              <a:t>Omschrijf per levensfase de kenmerken.</a:t>
            </a:r>
          </a:p>
          <a:p>
            <a:pPr marL="175895" indent="-175895">
              <a:buFontTx/>
              <a:buChar char="•"/>
            </a:pPr>
            <a:r>
              <a:rPr lang="nl-NL" sz="1100" dirty="0">
                <a:latin typeface="Arial"/>
                <a:ea typeface="ＭＳ Ｐゴシック"/>
                <a:cs typeface="Arial"/>
              </a:rPr>
              <a:t>Leg 5 transitiemomenten uit die bepalend zijn in een mensenleven.</a:t>
            </a:r>
          </a:p>
          <a:p>
            <a:pPr marL="175895" indent="-175895">
              <a:buFontTx/>
              <a:buChar char="•"/>
            </a:pPr>
            <a:r>
              <a:rPr lang="nl-NL" sz="1100" dirty="0">
                <a:latin typeface="Arial"/>
                <a:ea typeface="ＭＳ Ｐゴシック"/>
                <a:cs typeface="Arial"/>
              </a:rPr>
              <a:t>Beschrijf minimaal 3 leven veranderende situaties.</a:t>
            </a:r>
          </a:p>
          <a:p>
            <a:pPr marL="175895" indent="-175895">
              <a:buFontTx/>
              <a:buChar char="•"/>
            </a:pPr>
            <a:r>
              <a:rPr lang="nl-NL" sz="1100" dirty="0">
                <a:latin typeface="Arial"/>
                <a:ea typeface="ＭＳ Ｐゴシック"/>
                <a:cs typeface="Arial"/>
              </a:rPr>
              <a:t>Werk uit wat er bedoeld wordt met episodische vrijwilligers, traditionele vrijwilligers en geleide vrijwilligers en wat de drie belangrijkste onderdelen zijn in het werken met deze drie typen vrijwilligers. </a:t>
            </a:r>
          </a:p>
          <a:p>
            <a:pPr marL="175895" indent="-175895">
              <a:buFontTx/>
              <a:buChar char="•"/>
            </a:pPr>
            <a:r>
              <a:rPr lang="nl-NL" sz="1100" dirty="0">
                <a:latin typeface="Arial"/>
                <a:ea typeface="ＭＳ Ｐゴシック"/>
                <a:cs typeface="Arial"/>
              </a:rPr>
              <a:t>Leg een verband tussen je bevindingen en de manier waarop je vrijwillige inzet in je IBS wil vormgeven. </a:t>
            </a:r>
            <a:endParaRPr lang="nl-NL" sz="1100" dirty="0">
              <a:cs typeface="Arial" charset="0"/>
            </a:endParaRPr>
          </a:p>
          <a:p>
            <a:pPr marL="175895" indent="-175895">
              <a:buFontTx/>
              <a:buChar char="•"/>
            </a:pPr>
            <a:endParaRPr lang="nl-NL" sz="1100" dirty="0">
              <a:cs typeface="Arial" charset="0"/>
            </a:endParaRPr>
          </a:p>
        </p:txBody>
      </p:sp>
      <p:sp>
        <p:nvSpPr>
          <p:cNvPr id="8" name="Text Box 14"/>
          <p:cNvSpPr txBox="1">
            <a:spLocks noChangeArrowheads="1"/>
          </p:cNvSpPr>
          <p:nvPr/>
        </p:nvSpPr>
        <p:spPr bwMode="auto">
          <a:xfrm>
            <a:off x="6918724" y="2602741"/>
            <a:ext cx="3589619" cy="701731"/>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a:t>Bronnen</a:t>
            </a:r>
          </a:p>
          <a:p>
            <a:pPr marL="176213" indent="-176213" defTabSz="457200">
              <a:lnSpc>
                <a:spcPct val="80000"/>
              </a:lnSpc>
              <a:spcBef>
                <a:spcPct val="50000"/>
              </a:spcBef>
              <a:buFontTx/>
              <a:buChar char="•"/>
              <a:tabLst>
                <a:tab pos="176213" algn="l"/>
                <a:tab pos="1163638" algn="l"/>
              </a:tabLst>
            </a:pPr>
            <a:r>
              <a:rPr lang="nl-NL" sz="1100"/>
              <a:t>leerplatform bronnen</a:t>
            </a:r>
          </a:p>
          <a:p>
            <a:pPr marL="176213" indent="-176213" defTabSz="457200">
              <a:lnSpc>
                <a:spcPct val="80000"/>
              </a:lnSpc>
              <a:spcBef>
                <a:spcPct val="50000"/>
              </a:spcBef>
              <a:buFontTx/>
              <a:buChar char="•"/>
              <a:tabLst>
                <a:tab pos="176213" algn="l"/>
                <a:tab pos="1163638" algn="l"/>
              </a:tabLst>
            </a:pPr>
            <a:r>
              <a:rPr lang="nl-NL" sz="1100">
                <a:hlinkClick r:id="rId3"/>
              </a:rPr>
              <a:t>https://www.movisie.nl/</a:t>
            </a:r>
            <a:endParaRPr lang="nl-NL" sz="1100"/>
          </a:p>
        </p:txBody>
      </p:sp>
      <p:sp>
        <p:nvSpPr>
          <p:cNvPr id="11" name="Text Box 14"/>
          <p:cNvSpPr txBox="1">
            <a:spLocks noChangeArrowheads="1"/>
          </p:cNvSpPr>
          <p:nvPr/>
        </p:nvSpPr>
        <p:spPr bwMode="auto">
          <a:xfrm>
            <a:off x="6907460" y="1855224"/>
            <a:ext cx="3589620" cy="481670"/>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a:t>Bijeenkomsten &amp; Tijd</a:t>
            </a:r>
          </a:p>
          <a:p>
            <a:pPr marL="176213" indent="-176213" defTabSz="457200">
              <a:lnSpc>
                <a:spcPct val="80000"/>
              </a:lnSpc>
              <a:spcBef>
                <a:spcPct val="50000"/>
              </a:spcBef>
              <a:buFontTx/>
              <a:buChar char="•"/>
              <a:tabLst>
                <a:tab pos="176213" algn="l"/>
                <a:tab pos="1163638" algn="l"/>
              </a:tabLst>
            </a:pPr>
            <a:r>
              <a:rPr lang="nl-NL" sz="1100"/>
              <a:t>Lessen S&amp;W </a:t>
            </a:r>
          </a:p>
        </p:txBody>
      </p:sp>
      <p:sp>
        <p:nvSpPr>
          <p:cNvPr id="13" name="Text Box 17"/>
          <p:cNvSpPr txBox="1">
            <a:spLocks noChangeArrowheads="1"/>
          </p:cNvSpPr>
          <p:nvPr/>
        </p:nvSpPr>
        <p:spPr bwMode="auto">
          <a:xfrm>
            <a:off x="6907461" y="736796"/>
            <a:ext cx="3612147" cy="1107996"/>
          </a:xfrm>
          <a:prstGeom prst="rect">
            <a:avLst/>
          </a:prstGeom>
          <a:noFill/>
          <a:ln w="9525">
            <a:solidFill>
              <a:schemeClr val="tx1"/>
            </a:solidFill>
            <a:miter lim="800000"/>
            <a:headEnd/>
            <a:tailEnd/>
          </a:ln>
          <a:effectLst/>
        </p:spPr>
        <p:txBody>
          <a:bodyPr wrap="square" anchor="t">
            <a:spAutoFit/>
          </a:bodyPr>
          <a:lstStyle/>
          <a:p>
            <a:pPr>
              <a:spcBef>
                <a:spcPct val="50000"/>
              </a:spcBef>
              <a:defRPr/>
            </a:pPr>
            <a:r>
              <a:rPr lang="nl-NL" sz="1100" b="1">
                <a:latin typeface="Arial"/>
                <a:cs typeface="ＭＳ Ｐゴシック" pitchFamily="36" charset="-128"/>
              </a:rPr>
              <a:t>Samenwerking</a:t>
            </a:r>
            <a:r>
              <a:rPr lang="nl-NL" sz="1100" b="1">
                <a:solidFill>
                  <a:srgbClr val="CCFF33"/>
                </a:solidFill>
                <a:latin typeface="Arial"/>
                <a:cs typeface="ＭＳ Ｐゴシック" pitchFamily="36" charset="-128"/>
              </a:rPr>
              <a:t>				 </a:t>
            </a:r>
            <a:endParaRPr lang="nl-NL" sz="1100" b="1">
              <a:solidFill>
                <a:srgbClr val="CCFF33"/>
              </a:solidFill>
              <a:latin typeface="Arial" pitchFamily="36" charset="0"/>
              <a:cs typeface="ＭＳ Ｐゴシック" pitchFamily="36" charset="-128"/>
            </a:endParaRPr>
          </a:p>
          <a:p>
            <a:pPr marL="171450" indent="-171450" eaLnBrk="0" hangingPunct="0">
              <a:buFont typeface="Arial" pitchFamily="34" charset="0"/>
              <a:buChar char="•"/>
            </a:pPr>
            <a:r>
              <a:rPr lang="nl-NL" sz="1100">
                <a:ea typeface="Calibri" pitchFamily="34" charset="0"/>
                <a:cs typeface="Arial"/>
              </a:rPr>
              <a:t>Je maakt het product alleen</a:t>
            </a:r>
          </a:p>
          <a:p>
            <a:pPr marL="171450" indent="-171450" eaLnBrk="0" hangingPunct="0">
              <a:buFont typeface="Arial" pitchFamily="34" charset="0"/>
              <a:buChar char="•"/>
            </a:pPr>
            <a:r>
              <a:rPr lang="nl-NL" sz="1100" b="1">
                <a:solidFill>
                  <a:srgbClr val="C00000"/>
                </a:solidFill>
                <a:ea typeface="Calibri" pitchFamily="34" charset="0"/>
                <a:cs typeface="Arial"/>
              </a:rPr>
              <a:t>Je levert versie 1 in op  15 december 2019 voor 24.00 uur</a:t>
            </a:r>
            <a:endParaRPr lang="nl-NL" sz="1100" b="1">
              <a:solidFill>
                <a:srgbClr val="C00000"/>
              </a:solidFill>
              <a:ea typeface="Calibri" pitchFamily="34" charset="0"/>
              <a:cs typeface="Arial" charset="0"/>
            </a:endParaRPr>
          </a:p>
          <a:p>
            <a:pPr marL="171450" indent="-171450" eaLnBrk="0" hangingPunct="0">
              <a:buFont typeface="Arial" pitchFamily="34" charset="0"/>
              <a:buChar char="•"/>
            </a:pPr>
            <a:r>
              <a:rPr lang="nl-NL" sz="1100" b="1">
                <a:solidFill>
                  <a:srgbClr val="C00000"/>
                </a:solidFill>
                <a:ea typeface="Calibri" pitchFamily="34" charset="0"/>
                <a:cs typeface="Arial"/>
              </a:rPr>
              <a:t>Versie 2 op 19 januari 2020 uiterlijk 23.59 uur </a:t>
            </a:r>
          </a:p>
        </p:txBody>
      </p:sp>
      <p:pic>
        <p:nvPicPr>
          <p:cNvPr id="9" name="Afbeelding 8"/>
          <p:cNvPicPr>
            <a:picLocks noChangeAspect="1"/>
          </p:cNvPicPr>
          <p:nvPr/>
        </p:nvPicPr>
        <p:blipFill rotWithShape="1">
          <a:blip r:embed="rId4"/>
          <a:srcRect l="21805" r="10840"/>
          <a:stretch/>
        </p:blipFill>
        <p:spPr>
          <a:xfrm>
            <a:off x="2042923" y="936771"/>
            <a:ext cx="299335" cy="412425"/>
          </a:xfrm>
          <a:prstGeom prst="rect">
            <a:avLst/>
          </a:prstGeom>
        </p:spPr>
      </p:pic>
      <p:pic>
        <p:nvPicPr>
          <p:cNvPr id="12" name="Afbeelding 11"/>
          <p:cNvPicPr>
            <a:picLocks noChangeAspect="1"/>
          </p:cNvPicPr>
          <p:nvPr/>
        </p:nvPicPr>
        <p:blipFill>
          <a:blip r:embed="rId5"/>
          <a:stretch>
            <a:fillRect/>
          </a:stretch>
        </p:blipFill>
        <p:spPr>
          <a:xfrm>
            <a:off x="2078967" y="1798172"/>
            <a:ext cx="263290" cy="321303"/>
          </a:xfrm>
          <a:prstGeom prst="rect">
            <a:avLst/>
          </a:prstGeom>
        </p:spPr>
      </p:pic>
      <p:pic>
        <p:nvPicPr>
          <p:cNvPr id="14" name="Afbeelding 13"/>
          <p:cNvPicPr>
            <a:picLocks noChangeAspect="1"/>
          </p:cNvPicPr>
          <p:nvPr/>
        </p:nvPicPr>
        <p:blipFill>
          <a:blip r:embed="rId6"/>
          <a:stretch>
            <a:fillRect/>
          </a:stretch>
        </p:blipFill>
        <p:spPr>
          <a:xfrm>
            <a:off x="2078968" y="2537306"/>
            <a:ext cx="266283" cy="416301"/>
          </a:xfrm>
          <a:prstGeom prst="rect">
            <a:avLst/>
          </a:prstGeom>
        </p:spPr>
      </p:pic>
      <p:pic>
        <p:nvPicPr>
          <p:cNvPr id="16" name="Afbeelding 15"/>
          <p:cNvPicPr>
            <a:picLocks noChangeAspect="1"/>
          </p:cNvPicPr>
          <p:nvPr/>
        </p:nvPicPr>
        <p:blipFill>
          <a:blip r:embed="rId7"/>
          <a:stretch>
            <a:fillRect/>
          </a:stretch>
        </p:blipFill>
        <p:spPr>
          <a:xfrm>
            <a:off x="6379628" y="936770"/>
            <a:ext cx="385812" cy="263054"/>
          </a:xfrm>
          <a:prstGeom prst="rect">
            <a:avLst/>
          </a:prstGeom>
        </p:spPr>
      </p:pic>
      <p:pic>
        <p:nvPicPr>
          <p:cNvPr id="17" name="Afbeelding 16"/>
          <p:cNvPicPr>
            <a:picLocks noChangeAspect="1"/>
          </p:cNvPicPr>
          <p:nvPr/>
        </p:nvPicPr>
        <p:blipFill>
          <a:blip r:embed="rId8"/>
          <a:stretch>
            <a:fillRect/>
          </a:stretch>
        </p:blipFill>
        <p:spPr>
          <a:xfrm>
            <a:off x="6494791" y="3540229"/>
            <a:ext cx="299225" cy="290796"/>
          </a:xfrm>
          <a:prstGeom prst="rect">
            <a:avLst/>
          </a:prstGeom>
        </p:spPr>
      </p:pic>
      <p:pic>
        <p:nvPicPr>
          <p:cNvPr id="23" name="Afbeelding 22"/>
          <p:cNvPicPr>
            <a:picLocks noChangeAspect="1"/>
          </p:cNvPicPr>
          <p:nvPr/>
        </p:nvPicPr>
        <p:blipFill rotWithShape="1">
          <a:blip r:embed="rId9"/>
          <a:srcRect l="17050" t="33024" r="61669" b="30375"/>
          <a:stretch/>
        </p:blipFill>
        <p:spPr>
          <a:xfrm>
            <a:off x="6439912" y="2076410"/>
            <a:ext cx="269390" cy="260485"/>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18724" y="406029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Afbeelding 1"/>
          <p:cNvPicPr>
            <a:picLocks noChangeAspect="1"/>
          </p:cNvPicPr>
          <p:nvPr/>
        </p:nvPicPr>
        <p:blipFill>
          <a:blip r:embed="rId11"/>
          <a:stretch>
            <a:fillRect/>
          </a:stretch>
        </p:blipFill>
        <p:spPr>
          <a:xfrm>
            <a:off x="1524000" y="1"/>
            <a:ext cx="1068356" cy="797799"/>
          </a:xfrm>
          <a:prstGeom prst="rect">
            <a:avLst/>
          </a:prstGeom>
        </p:spPr>
      </p:pic>
      <p:pic>
        <p:nvPicPr>
          <p:cNvPr id="3" name="Afbeelding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07460" y="3685627"/>
            <a:ext cx="2759560" cy="2759560"/>
          </a:xfrm>
          <a:prstGeom prst="rect">
            <a:avLst/>
          </a:prstGeom>
        </p:spPr>
      </p:pic>
    </p:spTree>
    <p:extLst>
      <p:ext uri="{BB962C8B-B14F-4D97-AF65-F5344CB8AC3E}">
        <p14:creationId xmlns:p14="http://schemas.microsoft.com/office/powerpoint/2010/main" val="1933134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BE1C739E-DC7A-472E-9C0B-CC76529FE59B}"/>
              </a:ext>
            </a:extLst>
          </p:cNvPr>
          <p:cNvGraphicFramePr>
            <a:graphicFrameLocks noGrp="1"/>
          </p:cNvGraphicFramePr>
          <p:nvPr>
            <p:extLst>
              <p:ext uri="{D42A27DB-BD31-4B8C-83A1-F6EECF244321}">
                <p14:modId xmlns:p14="http://schemas.microsoft.com/office/powerpoint/2010/main" val="3407181439"/>
              </p:ext>
            </p:extLst>
          </p:nvPr>
        </p:nvGraphicFramePr>
        <p:xfrm>
          <a:off x="2579077" y="107746"/>
          <a:ext cx="9249508" cy="6686370"/>
        </p:xfrm>
        <a:graphic>
          <a:graphicData uri="http://schemas.openxmlformats.org/drawingml/2006/table">
            <a:tbl>
              <a:tblPr firstRow="1" firstCol="1" bandRow="1">
                <a:tableStyleId>{5C22544A-7EE6-4342-B048-85BDC9FD1C3A}</a:tableStyleId>
              </a:tblPr>
              <a:tblGrid>
                <a:gridCol w="3181782">
                  <a:extLst>
                    <a:ext uri="{9D8B030D-6E8A-4147-A177-3AD203B41FA5}">
                      <a16:colId xmlns:a16="http://schemas.microsoft.com/office/drawing/2014/main" val="2725736042"/>
                    </a:ext>
                  </a:extLst>
                </a:gridCol>
                <a:gridCol w="6067726">
                  <a:extLst>
                    <a:ext uri="{9D8B030D-6E8A-4147-A177-3AD203B41FA5}">
                      <a16:colId xmlns:a16="http://schemas.microsoft.com/office/drawing/2014/main" val="1338859679"/>
                    </a:ext>
                  </a:extLst>
                </a:gridCol>
              </a:tblGrid>
              <a:tr h="216080">
                <a:tc gridSpan="2">
                  <a:txBody>
                    <a:bodyPr/>
                    <a:lstStyle/>
                    <a:p>
                      <a:pPr algn="ctr">
                        <a:lnSpc>
                          <a:spcPct val="106000"/>
                        </a:lnSpc>
                        <a:spcAft>
                          <a:spcPts val="0"/>
                        </a:spcAft>
                        <a:tabLst>
                          <a:tab pos="180340" algn="l"/>
                        </a:tabLst>
                      </a:pPr>
                      <a:r>
                        <a:rPr lang="nl-NL" sz="1050">
                          <a:effectLst/>
                        </a:rPr>
                        <a:t>Begrippen Stad en wijk </a:t>
                      </a:r>
                      <a:endParaRPr lang="nl-NL" sz="105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nchor="ctr"/>
                </a:tc>
                <a:tc hMerge="1">
                  <a:txBody>
                    <a:bodyPr/>
                    <a:lstStyle/>
                    <a:p>
                      <a:endParaRPr lang="nl-NL"/>
                    </a:p>
                  </a:txBody>
                  <a:tcPr/>
                </a:tc>
                <a:extLst>
                  <a:ext uri="{0D108BD9-81ED-4DB2-BD59-A6C34878D82A}">
                    <a16:rowId xmlns:a16="http://schemas.microsoft.com/office/drawing/2014/main" val="400545568"/>
                  </a:ext>
                </a:extLst>
              </a:tr>
              <a:tr h="580569">
                <a:tc>
                  <a:txBody>
                    <a:bodyPr/>
                    <a:lstStyle/>
                    <a:p>
                      <a:pPr>
                        <a:lnSpc>
                          <a:spcPct val="106000"/>
                        </a:lnSpc>
                        <a:spcBef>
                          <a:spcPts val="200"/>
                        </a:spcBef>
                        <a:spcAft>
                          <a:spcPts val="200"/>
                        </a:spcAft>
                        <a:tabLst>
                          <a:tab pos="180340" algn="l"/>
                        </a:tabLst>
                      </a:pPr>
                      <a:r>
                        <a:rPr lang="nl-NL" sz="1600">
                          <a:effectLst/>
                        </a:rPr>
                        <a:t>Doelgroepen in werkgebied stad en mens analyseren</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nchor="ctr"/>
                </a:tc>
                <a:tc>
                  <a:txBody>
                    <a:bodyPr/>
                    <a:lstStyle/>
                    <a:p>
                      <a:pPr>
                        <a:lnSpc>
                          <a:spcPct val="106000"/>
                        </a:lnSpc>
                        <a:spcBef>
                          <a:spcPts val="200"/>
                        </a:spcBef>
                        <a:spcAft>
                          <a:spcPts val="200"/>
                        </a:spcAft>
                        <a:tabLst>
                          <a:tab pos="180340" algn="l"/>
                        </a:tabLst>
                      </a:pPr>
                      <a:r>
                        <a:rPr lang="nl-NL" sz="1050">
                          <a:effectLst/>
                        </a:rPr>
                        <a:t>Je kunt een analyse maken van de verschillende doelgroepen en je kent de demografische en culturele kenmerken per doelgroep. Je kunt voorbeelden geven van manieren waarop je met de belangrijkste groepen werkt als stad en wijker. </a:t>
                      </a:r>
                      <a:endParaRPr lang="nl-NL" sz="105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tc>
                <a:extLst>
                  <a:ext uri="{0D108BD9-81ED-4DB2-BD59-A6C34878D82A}">
                    <a16:rowId xmlns:a16="http://schemas.microsoft.com/office/drawing/2014/main" val="904875152"/>
                  </a:ext>
                </a:extLst>
              </a:tr>
              <a:tr h="285028">
                <a:tc>
                  <a:txBody>
                    <a:bodyPr/>
                    <a:lstStyle/>
                    <a:p>
                      <a:pPr>
                        <a:lnSpc>
                          <a:spcPct val="106000"/>
                        </a:lnSpc>
                        <a:spcBef>
                          <a:spcPts val="200"/>
                        </a:spcBef>
                        <a:spcAft>
                          <a:spcPts val="200"/>
                        </a:spcAft>
                        <a:tabLst>
                          <a:tab pos="180340" algn="l"/>
                        </a:tabLst>
                      </a:pPr>
                      <a:r>
                        <a:rPr lang="nl-NL" sz="1600">
                          <a:effectLst/>
                        </a:rPr>
                        <a:t>Duurzaamheid</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nchor="ctr"/>
                </a:tc>
                <a:tc>
                  <a:txBody>
                    <a:bodyPr/>
                    <a:lstStyle/>
                    <a:p>
                      <a:pPr>
                        <a:lnSpc>
                          <a:spcPct val="106000"/>
                        </a:lnSpc>
                        <a:spcBef>
                          <a:spcPts val="200"/>
                        </a:spcBef>
                        <a:spcAft>
                          <a:spcPts val="200"/>
                        </a:spcAft>
                        <a:tabLst>
                          <a:tab pos="180340" algn="l"/>
                        </a:tabLst>
                      </a:pPr>
                      <a:r>
                        <a:rPr lang="nl-NL" sz="1050">
                          <a:effectLst/>
                        </a:rPr>
                        <a:t>Je kent het begrip en kan dit toelichten in de context van stad en wijk, op zowel op de fysieke als sociale kant.</a:t>
                      </a:r>
                      <a:endParaRPr lang="nl-NL" sz="105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tc>
                <a:extLst>
                  <a:ext uri="{0D108BD9-81ED-4DB2-BD59-A6C34878D82A}">
                    <a16:rowId xmlns:a16="http://schemas.microsoft.com/office/drawing/2014/main" val="2308668812"/>
                  </a:ext>
                </a:extLst>
              </a:tr>
              <a:tr h="285028">
                <a:tc>
                  <a:txBody>
                    <a:bodyPr/>
                    <a:lstStyle/>
                    <a:p>
                      <a:pPr>
                        <a:lnSpc>
                          <a:spcPct val="106000"/>
                        </a:lnSpc>
                        <a:spcBef>
                          <a:spcPts val="200"/>
                        </a:spcBef>
                        <a:spcAft>
                          <a:spcPts val="200"/>
                        </a:spcAft>
                        <a:tabLst>
                          <a:tab pos="180340" algn="l"/>
                        </a:tabLst>
                      </a:pPr>
                      <a:r>
                        <a:rPr lang="nl-NL" sz="1600" dirty="0">
                          <a:effectLst/>
                        </a:rPr>
                        <a:t>Duurzaam consumeren</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nchor="ctr"/>
                </a:tc>
                <a:tc>
                  <a:txBody>
                    <a:bodyPr/>
                    <a:lstStyle/>
                    <a:p>
                      <a:pPr>
                        <a:lnSpc>
                          <a:spcPct val="106000"/>
                        </a:lnSpc>
                        <a:spcBef>
                          <a:spcPts val="200"/>
                        </a:spcBef>
                        <a:spcAft>
                          <a:spcPts val="200"/>
                        </a:spcAft>
                        <a:tabLst>
                          <a:tab pos="180340" algn="l"/>
                        </a:tabLst>
                      </a:pPr>
                      <a:r>
                        <a:rPr lang="nl-NL" sz="1050">
                          <a:effectLst/>
                        </a:rPr>
                        <a:t>Je kent het begrip, kan vijf voorbeelden geven en uitleggen waarom dit voor het werkveld belangrijk is. </a:t>
                      </a:r>
                      <a:endParaRPr lang="nl-NL" sz="105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tc>
                <a:extLst>
                  <a:ext uri="{0D108BD9-81ED-4DB2-BD59-A6C34878D82A}">
                    <a16:rowId xmlns:a16="http://schemas.microsoft.com/office/drawing/2014/main" val="4266976854"/>
                  </a:ext>
                </a:extLst>
              </a:tr>
              <a:tr h="432799">
                <a:tc>
                  <a:txBody>
                    <a:bodyPr/>
                    <a:lstStyle/>
                    <a:p>
                      <a:pPr>
                        <a:lnSpc>
                          <a:spcPct val="106000"/>
                        </a:lnSpc>
                        <a:spcBef>
                          <a:spcPts val="200"/>
                        </a:spcBef>
                        <a:spcAft>
                          <a:spcPts val="200"/>
                        </a:spcAft>
                        <a:tabLst>
                          <a:tab pos="180340" algn="l"/>
                        </a:tabLst>
                      </a:pPr>
                      <a:r>
                        <a:rPr lang="nl-NL" sz="1600">
                          <a:effectLst/>
                        </a:rPr>
                        <a:t>Verzorgingsstaat</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nchor="ctr"/>
                </a:tc>
                <a:tc>
                  <a:txBody>
                    <a:bodyPr/>
                    <a:lstStyle/>
                    <a:p>
                      <a:pPr>
                        <a:lnSpc>
                          <a:spcPct val="106000"/>
                        </a:lnSpc>
                        <a:spcBef>
                          <a:spcPts val="200"/>
                        </a:spcBef>
                        <a:spcAft>
                          <a:spcPts val="200"/>
                        </a:spcAft>
                        <a:tabLst>
                          <a:tab pos="180340" algn="l"/>
                        </a:tabLst>
                      </a:pPr>
                      <a:r>
                        <a:rPr lang="nl-NL" sz="1050">
                          <a:effectLst/>
                        </a:rPr>
                        <a:t>Je kent het begrip, kan het uitleggen, enkele voorbeelden geven,  plaatsen in de tijd en aangeven hoe de overgang naar de participatie samenleving is ontstaan.</a:t>
                      </a:r>
                      <a:endParaRPr lang="nl-NL" sz="105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tc>
                <a:extLst>
                  <a:ext uri="{0D108BD9-81ED-4DB2-BD59-A6C34878D82A}">
                    <a16:rowId xmlns:a16="http://schemas.microsoft.com/office/drawing/2014/main" val="4018526829"/>
                  </a:ext>
                </a:extLst>
              </a:tr>
              <a:tr h="285028">
                <a:tc>
                  <a:txBody>
                    <a:bodyPr/>
                    <a:lstStyle/>
                    <a:p>
                      <a:pPr>
                        <a:lnSpc>
                          <a:spcPct val="106000"/>
                        </a:lnSpc>
                        <a:spcBef>
                          <a:spcPts val="200"/>
                        </a:spcBef>
                        <a:spcAft>
                          <a:spcPts val="200"/>
                        </a:spcAft>
                        <a:tabLst>
                          <a:tab pos="180340" algn="l"/>
                        </a:tabLst>
                      </a:pPr>
                      <a:r>
                        <a:rPr lang="nl-NL" sz="1600">
                          <a:effectLst/>
                        </a:rPr>
                        <a:t>Participatie samenleving</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nchor="ctr"/>
                </a:tc>
                <a:tc>
                  <a:txBody>
                    <a:bodyPr/>
                    <a:lstStyle/>
                    <a:p>
                      <a:pPr>
                        <a:lnSpc>
                          <a:spcPct val="106000"/>
                        </a:lnSpc>
                        <a:spcBef>
                          <a:spcPts val="200"/>
                        </a:spcBef>
                        <a:spcAft>
                          <a:spcPts val="200"/>
                        </a:spcAft>
                        <a:tabLst>
                          <a:tab pos="180340" algn="l"/>
                        </a:tabLst>
                      </a:pPr>
                      <a:r>
                        <a:rPr lang="nl-NL" sz="1050">
                          <a:effectLst/>
                        </a:rPr>
                        <a:t>Je kent het begrip, kan het uitleggen, plaatsen in de tijd en aangeven waarom dit voor stad &amp; wijk een belangrijke pijler is.</a:t>
                      </a:r>
                      <a:endParaRPr lang="nl-NL" sz="105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tc>
                <a:extLst>
                  <a:ext uri="{0D108BD9-81ED-4DB2-BD59-A6C34878D82A}">
                    <a16:rowId xmlns:a16="http://schemas.microsoft.com/office/drawing/2014/main" val="3555274353"/>
                  </a:ext>
                </a:extLst>
              </a:tr>
              <a:tr h="580569">
                <a:tc>
                  <a:txBody>
                    <a:bodyPr/>
                    <a:lstStyle/>
                    <a:p>
                      <a:pPr>
                        <a:lnSpc>
                          <a:spcPct val="106000"/>
                        </a:lnSpc>
                        <a:spcBef>
                          <a:spcPts val="200"/>
                        </a:spcBef>
                        <a:spcAft>
                          <a:spcPts val="200"/>
                        </a:spcAft>
                        <a:tabLst>
                          <a:tab pos="180340" algn="l"/>
                        </a:tabLst>
                      </a:pPr>
                      <a:r>
                        <a:rPr lang="nl-NL" sz="1600">
                          <a:effectLst/>
                        </a:rPr>
                        <a:t>Vrijwilligerswerk</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nchor="ctr"/>
                </a:tc>
                <a:tc>
                  <a:txBody>
                    <a:bodyPr/>
                    <a:lstStyle/>
                    <a:p>
                      <a:pPr>
                        <a:lnSpc>
                          <a:spcPct val="106000"/>
                        </a:lnSpc>
                        <a:spcBef>
                          <a:spcPts val="200"/>
                        </a:spcBef>
                        <a:spcAft>
                          <a:spcPts val="200"/>
                        </a:spcAft>
                        <a:tabLst>
                          <a:tab pos="180340" algn="l"/>
                        </a:tabLst>
                      </a:pPr>
                      <a:r>
                        <a:rPr lang="nl-NL" sz="1050">
                          <a:effectLst/>
                        </a:rPr>
                        <a:t>Je kent het begrip, kan uitleggen hoe vrijwilligerswerk in de afgelopen 50 jaar veranderd is, wat het verband is met de participatie samenleving en op welke manier je als stad en wijker met vrijwilligers werkt. </a:t>
                      </a:r>
                      <a:endParaRPr lang="nl-NL" sz="105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tc>
                <a:extLst>
                  <a:ext uri="{0D108BD9-81ED-4DB2-BD59-A6C34878D82A}">
                    <a16:rowId xmlns:a16="http://schemas.microsoft.com/office/drawing/2014/main" val="3336488808"/>
                  </a:ext>
                </a:extLst>
              </a:tr>
              <a:tr h="580569">
                <a:tc>
                  <a:txBody>
                    <a:bodyPr/>
                    <a:lstStyle/>
                    <a:p>
                      <a:pPr>
                        <a:lnSpc>
                          <a:spcPct val="106000"/>
                        </a:lnSpc>
                        <a:spcBef>
                          <a:spcPts val="200"/>
                        </a:spcBef>
                        <a:spcAft>
                          <a:spcPts val="200"/>
                        </a:spcAft>
                        <a:tabLst>
                          <a:tab pos="180340" algn="l"/>
                        </a:tabLst>
                      </a:pPr>
                      <a:r>
                        <a:rPr lang="nl-NL" sz="1600">
                          <a:effectLst/>
                        </a:rPr>
                        <a:t>Episodische vrijwilligers</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nchor="ctr"/>
                </a:tc>
                <a:tc>
                  <a:txBody>
                    <a:bodyPr/>
                    <a:lstStyle/>
                    <a:p>
                      <a:pPr>
                        <a:lnSpc>
                          <a:spcPct val="106000"/>
                        </a:lnSpc>
                        <a:spcBef>
                          <a:spcPts val="200"/>
                        </a:spcBef>
                        <a:spcAft>
                          <a:spcPts val="200"/>
                        </a:spcAft>
                        <a:tabLst>
                          <a:tab pos="180340" algn="l"/>
                        </a:tabLst>
                      </a:pPr>
                      <a:r>
                        <a:rPr lang="nl-NL" sz="1050">
                          <a:effectLst/>
                        </a:rPr>
                        <a:t>Je kent het begrip, kan het plaatsen in de tijd, kan het toelichten aan de hand voor voorbeelden en uitleggen wat deze vorm van vrijwilligerswerk betekent voor het werken met vrijwilligers in de wijk. </a:t>
                      </a:r>
                      <a:endParaRPr lang="nl-NL" sz="105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tc>
                <a:extLst>
                  <a:ext uri="{0D108BD9-81ED-4DB2-BD59-A6C34878D82A}">
                    <a16:rowId xmlns:a16="http://schemas.microsoft.com/office/drawing/2014/main" val="2198080757"/>
                  </a:ext>
                </a:extLst>
              </a:tr>
              <a:tr h="432799">
                <a:tc>
                  <a:txBody>
                    <a:bodyPr/>
                    <a:lstStyle/>
                    <a:p>
                      <a:pPr>
                        <a:lnSpc>
                          <a:spcPct val="106000"/>
                        </a:lnSpc>
                        <a:spcBef>
                          <a:spcPts val="200"/>
                        </a:spcBef>
                        <a:spcAft>
                          <a:spcPts val="200"/>
                        </a:spcAft>
                        <a:tabLst>
                          <a:tab pos="180340" algn="l"/>
                        </a:tabLst>
                      </a:pPr>
                      <a:r>
                        <a:rPr lang="nl-NL" sz="1600">
                          <a:effectLst/>
                        </a:rPr>
                        <a:t>Traditionele vrijwilligers</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nchor="ctr"/>
                </a:tc>
                <a:tc>
                  <a:txBody>
                    <a:bodyPr/>
                    <a:lstStyle/>
                    <a:p>
                      <a:pPr>
                        <a:lnSpc>
                          <a:spcPct val="106000"/>
                        </a:lnSpc>
                        <a:spcBef>
                          <a:spcPts val="200"/>
                        </a:spcBef>
                        <a:spcAft>
                          <a:spcPts val="200"/>
                        </a:spcAft>
                        <a:tabLst>
                          <a:tab pos="180340" algn="l"/>
                        </a:tabLst>
                      </a:pPr>
                      <a:r>
                        <a:rPr lang="nl-NL" sz="1050">
                          <a:effectLst/>
                        </a:rPr>
                        <a:t>Je kent het begrip, kan het toelichten aan de hand voor voorbeelden en uitleggen wat deze vorm van vrijwilligerswerk betekent voor het werken met vrijwilligers in de wijk. </a:t>
                      </a:r>
                      <a:endParaRPr lang="nl-NL" sz="105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tc>
                <a:extLst>
                  <a:ext uri="{0D108BD9-81ED-4DB2-BD59-A6C34878D82A}">
                    <a16:rowId xmlns:a16="http://schemas.microsoft.com/office/drawing/2014/main" val="1881675016"/>
                  </a:ext>
                </a:extLst>
              </a:tr>
              <a:tr h="580569">
                <a:tc>
                  <a:txBody>
                    <a:bodyPr/>
                    <a:lstStyle/>
                    <a:p>
                      <a:pPr>
                        <a:lnSpc>
                          <a:spcPct val="106000"/>
                        </a:lnSpc>
                        <a:spcBef>
                          <a:spcPts val="200"/>
                        </a:spcBef>
                        <a:spcAft>
                          <a:spcPts val="200"/>
                        </a:spcAft>
                        <a:tabLst>
                          <a:tab pos="180340" algn="l"/>
                        </a:tabLst>
                      </a:pPr>
                      <a:r>
                        <a:rPr lang="nl-NL" sz="1600">
                          <a:effectLst/>
                        </a:rPr>
                        <a:t>Geleide vrijwilligers</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nchor="ctr"/>
                </a:tc>
                <a:tc>
                  <a:txBody>
                    <a:bodyPr/>
                    <a:lstStyle/>
                    <a:p>
                      <a:pPr>
                        <a:lnSpc>
                          <a:spcPct val="106000"/>
                        </a:lnSpc>
                        <a:spcBef>
                          <a:spcPts val="200"/>
                        </a:spcBef>
                        <a:spcAft>
                          <a:spcPts val="200"/>
                        </a:spcAft>
                        <a:tabLst>
                          <a:tab pos="180340" algn="l"/>
                        </a:tabLst>
                      </a:pPr>
                      <a:r>
                        <a:rPr lang="nl-NL" sz="1050">
                          <a:effectLst/>
                        </a:rPr>
                        <a:t>Je kent het begrip, kan het toelichten aan de hand van voorbeelden en kan uitleggen wat deze vorm van vrijwilligerswerk betekent voor het werken met vrijwilligers in de wijk. </a:t>
                      </a:r>
                      <a:endParaRPr lang="nl-NL" sz="105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tc>
                <a:extLst>
                  <a:ext uri="{0D108BD9-81ED-4DB2-BD59-A6C34878D82A}">
                    <a16:rowId xmlns:a16="http://schemas.microsoft.com/office/drawing/2014/main" val="2320153874"/>
                  </a:ext>
                </a:extLst>
              </a:tr>
              <a:tr h="432799">
                <a:tc>
                  <a:txBody>
                    <a:bodyPr/>
                    <a:lstStyle/>
                    <a:p>
                      <a:pPr>
                        <a:lnSpc>
                          <a:spcPct val="106000"/>
                        </a:lnSpc>
                        <a:spcBef>
                          <a:spcPts val="200"/>
                        </a:spcBef>
                        <a:spcAft>
                          <a:spcPts val="200"/>
                        </a:spcAft>
                        <a:tabLst>
                          <a:tab pos="180340" algn="l"/>
                        </a:tabLst>
                      </a:pPr>
                      <a:r>
                        <a:rPr lang="nl-NL" sz="1600">
                          <a:effectLst/>
                        </a:rPr>
                        <a:t>Vrijwilligersbeleid</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nchor="ctr"/>
                </a:tc>
                <a:tc>
                  <a:txBody>
                    <a:bodyPr/>
                    <a:lstStyle/>
                    <a:p>
                      <a:pPr>
                        <a:lnSpc>
                          <a:spcPct val="106000"/>
                        </a:lnSpc>
                        <a:spcBef>
                          <a:spcPts val="200"/>
                        </a:spcBef>
                        <a:spcAft>
                          <a:spcPts val="200"/>
                        </a:spcAft>
                        <a:tabLst>
                          <a:tab pos="180340" algn="l"/>
                        </a:tabLst>
                      </a:pPr>
                      <a:r>
                        <a:rPr lang="nl-NL" sz="1050">
                          <a:effectLst/>
                        </a:rPr>
                        <a:t>Je kunt uitleggen waarom dit beleid belangrijk is, hoe het tot stand komt, welke onderdelen er in moeten en welke rol jij als stad en wijker hierin kan spelen. </a:t>
                      </a:r>
                      <a:endParaRPr lang="nl-NL" sz="105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tc>
                <a:extLst>
                  <a:ext uri="{0D108BD9-81ED-4DB2-BD59-A6C34878D82A}">
                    <a16:rowId xmlns:a16="http://schemas.microsoft.com/office/drawing/2014/main" val="752511877"/>
                  </a:ext>
                </a:extLst>
              </a:tr>
              <a:tr h="285028">
                <a:tc>
                  <a:txBody>
                    <a:bodyPr/>
                    <a:lstStyle/>
                    <a:p>
                      <a:pPr>
                        <a:lnSpc>
                          <a:spcPct val="106000"/>
                        </a:lnSpc>
                        <a:spcBef>
                          <a:spcPts val="200"/>
                        </a:spcBef>
                        <a:spcAft>
                          <a:spcPts val="200"/>
                        </a:spcAft>
                        <a:tabLst>
                          <a:tab pos="180340" algn="l"/>
                        </a:tabLst>
                      </a:pPr>
                      <a:r>
                        <a:rPr lang="nl-NL" sz="1600" dirty="0">
                          <a:effectLst/>
                        </a:rPr>
                        <a:t>SMART</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nchor="ctr"/>
                </a:tc>
                <a:tc>
                  <a:txBody>
                    <a:bodyPr/>
                    <a:lstStyle/>
                    <a:p>
                      <a:pPr>
                        <a:lnSpc>
                          <a:spcPct val="106000"/>
                        </a:lnSpc>
                        <a:spcBef>
                          <a:spcPts val="200"/>
                        </a:spcBef>
                        <a:spcAft>
                          <a:spcPts val="200"/>
                        </a:spcAft>
                        <a:tabLst>
                          <a:tab pos="180340" algn="l"/>
                        </a:tabLst>
                      </a:pPr>
                      <a:r>
                        <a:rPr lang="nl-NL" sz="1050">
                          <a:effectLst/>
                        </a:rPr>
                        <a:t>Je kent dit model en kan het toepassen bij het formuleren van doelstellingen in beleid en in ondernemingsplan. </a:t>
                      </a:r>
                      <a:endParaRPr lang="nl-NL" sz="105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tc>
                <a:extLst>
                  <a:ext uri="{0D108BD9-81ED-4DB2-BD59-A6C34878D82A}">
                    <a16:rowId xmlns:a16="http://schemas.microsoft.com/office/drawing/2014/main" val="2189624415"/>
                  </a:ext>
                </a:extLst>
              </a:tr>
              <a:tr h="580569">
                <a:tc>
                  <a:txBody>
                    <a:bodyPr/>
                    <a:lstStyle/>
                    <a:p>
                      <a:pPr>
                        <a:lnSpc>
                          <a:spcPct val="106000"/>
                        </a:lnSpc>
                        <a:spcBef>
                          <a:spcPts val="200"/>
                        </a:spcBef>
                        <a:spcAft>
                          <a:spcPts val="200"/>
                        </a:spcAft>
                        <a:tabLst>
                          <a:tab pos="180340" algn="l"/>
                        </a:tabLst>
                      </a:pPr>
                      <a:r>
                        <a:rPr lang="nl-NL" sz="1600">
                          <a:effectLst/>
                        </a:rPr>
                        <a:t>Ondernemen in de wijk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nchor="ctr"/>
                </a:tc>
                <a:tc>
                  <a:txBody>
                    <a:bodyPr/>
                    <a:lstStyle/>
                    <a:p>
                      <a:pPr>
                        <a:lnSpc>
                          <a:spcPct val="106000"/>
                        </a:lnSpc>
                        <a:spcBef>
                          <a:spcPts val="200"/>
                        </a:spcBef>
                        <a:spcAft>
                          <a:spcPts val="200"/>
                        </a:spcAft>
                        <a:tabLst>
                          <a:tab pos="180340" algn="l"/>
                        </a:tabLst>
                      </a:pPr>
                      <a:r>
                        <a:rPr lang="nl-NL" sz="1050">
                          <a:effectLst/>
                        </a:rPr>
                        <a:t>Wat is sociaal ondernemerschap, hoe krijgt dat vorm, wat is het verschil met ‘gewoon ondernemen’, wat is belangrijk voor succesvol sociaal ondernemerschap en wat is de link met stad en wijk. </a:t>
                      </a:r>
                      <a:endParaRPr lang="nl-NL" sz="105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tc>
                <a:extLst>
                  <a:ext uri="{0D108BD9-81ED-4DB2-BD59-A6C34878D82A}">
                    <a16:rowId xmlns:a16="http://schemas.microsoft.com/office/drawing/2014/main" val="3326670036"/>
                  </a:ext>
                </a:extLst>
              </a:tr>
              <a:tr h="374888">
                <a:tc>
                  <a:txBody>
                    <a:bodyPr/>
                    <a:lstStyle/>
                    <a:p>
                      <a:pPr>
                        <a:lnSpc>
                          <a:spcPct val="106000"/>
                        </a:lnSpc>
                        <a:spcBef>
                          <a:spcPts val="200"/>
                        </a:spcBef>
                        <a:spcAft>
                          <a:spcPts val="200"/>
                        </a:spcAft>
                        <a:tabLst>
                          <a:tab pos="180340" algn="l"/>
                        </a:tabLst>
                      </a:pPr>
                      <a:r>
                        <a:rPr lang="nl-NL" sz="1600">
                          <a:effectLst/>
                        </a:rPr>
                        <a:t>MVO &amp; Armoede</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nchor="ctr"/>
                </a:tc>
                <a:tc>
                  <a:txBody>
                    <a:bodyPr/>
                    <a:lstStyle/>
                    <a:p>
                      <a:pPr>
                        <a:lnSpc>
                          <a:spcPct val="106000"/>
                        </a:lnSpc>
                        <a:spcBef>
                          <a:spcPts val="200"/>
                        </a:spcBef>
                        <a:spcAft>
                          <a:spcPts val="200"/>
                        </a:spcAft>
                        <a:tabLst>
                          <a:tab pos="180340" algn="l"/>
                        </a:tabLst>
                      </a:pPr>
                      <a:r>
                        <a:rPr lang="nl-NL" sz="1050">
                          <a:effectLst/>
                        </a:rPr>
                        <a:t>Je kunt uitleggen wat MVO is, wat het verband is met armoede en hoe dat vorm krijg in het werken in de wijken. </a:t>
                      </a:r>
                      <a:endParaRPr lang="nl-NL" sz="105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tc>
                <a:extLst>
                  <a:ext uri="{0D108BD9-81ED-4DB2-BD59-A6C34878D82A}">
                    <a16:rowId xmlns:a16="http://schemas.microsoft.com/office/drawing/2014/main" val="3748373613"/>
                  </a:ext>
                </a:extLst>
              </a:tr>
              <a:tr h="0">
                <a:tc>
                  <a:txBody>
                    <a:bodyPr/>
                    <a:lstStyle/>
                    <a:p>
                      <a:pPr>
                        <a:lnSpc>
                          <a:spcPct val="106000"/>
                        </a:lnSpc>
                        <a:spcBef>
                          <a:spcPts val="200"/>
                        </a:spcBef>
                        <a:spcAft>
                          <a:spcPts val="200"/>
                        </a:spcAft>
                        <a:tabLst>
                          <a:tab pos="180340" algn="l"/>
                        </a:tabLst>
                      </a:pPr>
                      <a:r>
                        <a:rPr lang="nl-NL" sz="1600" dirty="0">
                          <a:effectLst/>
                        </a:rPr>
                        <a:t>MVO &amp; Biodiversiteit</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nchor="ctr"/>
                </a:tc>
                <a:tc>
                  <a:txBody>
                    <a:bodyPr/>
                    <a:lstStyle/>
                    <a:p>
                      <a:pPr>
                        <a:lnSpc>
                          <a:spcPct val="106000"/>
                        </a:lnSpc>
                        <a:spcBef>
                          <a:spcPts val="200"/>
                        </a:spcBef>
                        <a:spcAft>
                          <a:spcPts val="200"/>
                        </a:spcAft>
                        <a:tabLst>
                          <a:tab pos="180340" algn="l"/>
                        </a:tabLst>
                      </a:pPr>
                      <a:r>
                        <a:rPr lang="nl-NL" sz="1050">
                          <a:effectLst/>
                        </a:rPr>
                        <a:t>Je kunt uitleggen wat MVO is, wat het verband is met biodiversiteit en hoe dat vorm krijg in het werken in de wijken.</a:t>
                      </a:r>
                      <a:endParaRPr lang="nl-NL" sz="105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tc>
                <a:extLst>
                  <a:ext uri="{0D108BD9-81ED-4DB2-BD59-A6C34878D82A}">
                    <a16:rowId xmlns:a16="http://schemas.microsoft.com/office/drawing/2014/main" val="2282560695"/>
                  </a:ext>
                </a:extLst>
              </a:tr>
              <a:tr h="285028">
                <a:tc>
                  <a:txBody>
                    <a:bodyPr/>
                    <a:lstStyle/>
                    <a:p>
                      <a:pPr>
                        <a:lnSpc>
                          <a:spcPct val="106000"/>
                        </a:lnSpc>
                        <a:spcBef>
                          <a:spcPts val="200"/>
                        </a:spcBef>
                        <a:spcAft>
                          <a:spcPts val="200"/>
                        </a:spcAft>
                        <a:tabLst>
                          <a:tab pos="180340" algn="l"/>
                        </a:tabLst>
                      </a:pPr>
                      <a:r>
                        <a:rPr lang="nl-NL" sz="1600" dirty="0">
                          <a:effectLst/>
                        </a:rPr>
                        <a:t>MVO &amp; diversiteit</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nchor="ctr"/>
                </a:tc>
                <a:tc>
                  <a:txBody>
                    <a:bodyPr/>
                    <a:lstStyle/>
                    <a:p>
                      <a:pPr>
                        <a:lnSpc>
                          <a:spcPct val="106000"/>
                        </a:lnSpc>
                        <a:spcBef>
                          <a:spcPts val="200"/>
                        </a:spcBef>
                        <a:spcAft>
                          <a:spcPts val="200"/>
                        </a:spcAft>
                        <a:tabLst>
                          <a:tab pos="180340" algn="l"/>
                        </a:tabLst>
                      </a:pPr>
                      <a:r>
                        <a:rPr lang="nl-NL" sz="1050" dirty="0">
                          <a:effectLst/>
                        </a:rPr>
                        <a:t>Je kunt uitleggen wat MVO is, wat het verband is met diversiteit (in de breedte) en hoe dat vorm krijg in het werken in de wijken.</a:t>
                      </a:r>
                      <a:endParaRPr lang="nl-NL" sz="1050" dirty="0">
                        <a:effectLst/>
                        <a:latin typeface="Arial" panose="020B0604020202020204" pitchFamily="34" charset="0"/>
                        <a:ea typeface="Calibri" panose="020F0502020204030204" pitchFamily="34" charset="0"/>
                        <a:cs typeface="Times New Roman" panose="02020603050405020304" pitchFamily="18" charset="0"/>
                      </a:endParaRPr>
                    </a:p>
                  </a:txBody>
                  <a:tcPr marL="44277" marR="44277" marT="0" marB="0"/>
                </a:tc>
                <a:extLst>
                  <a:ext uri="{0D108BD9-81ED-4DB2-BD59-A6C34878D82A}">
                    <a16:rowId xmlns:a16="http://schemas.microsoft.com/office/drawing/2014/main" val="620673408"/>
                  </a:ext>
                </a:extLst>
              </a:tr>
            </a:tbl>
          </a:graphicData>
        </a:graphic>
      </p:graphicFrame>
    </p:spTree>
    <p:extLst>
      <p:ext uri="{BB962C8B-B14F-4D97-AF65-F5344CB8AC3E}">
        <p14:creationId xmlns:p14="http://schemas.microsoft.com/office/powerpoint/2010/main" val="1733130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0AB8D1A4-ACAF-4D06-91E3-05CB63055BEA}"/>
              </a:ext>
            </a:extLst>
          </p:cNvPr>
          <p:cNvGraphicFramePr>
            <a:graphicFrameLocks noGrp="1"/>
          </p:cNvGraphicFramePr>
          <p:nvPr>
            <p:extLst>
              <p:ext uri="{D42A27DB-BD31-4B8C-83A1-F6EECF244321}">
                <p14:modId xmlns:p14="http://schemas.microsoft.com/office/powerpoint/2010/main" val="2699138344"/>
              </p:ext>
            </p:extLst>
          </p:nvPr>
        </p:nvGraphicFramePr>
        <p:xfrm>
          <a:off x="2661138" y="117937"/>
          <a:ext cx="8428895" cy="6606120"/>
        </p:xfrm>
        <a:graphic>
          <a:graphicData uri="http://schemas.openxmlformats.org/drawingml/2006/table">
            <a:tbl>
              <a:tblPr firstRow="1" firstCol="1" bandRow="1">
                <a:tableStyleId>{5C22544A-7EE6-4342-B048-85BDC9FD1C3A}</a:tableStyleId>
              </a:tblPr>
              <a:tblGrid>
                <a:gridCol w="771084">
                  <a:extLst>
                    <a:ext uri="{9D8B030D-6E8A-4147-A177-3AD203B41FA5}">
                      <a16:colId xmlns:a16="http://schemas.microsoft.com/office/drawing/2014/main" val="455985836"/>
                    </a:ext>
                  </a:extLst>
                </a:gridCol>
                <a:gridCol w="3180135">
                  <a:extLst>
                    <a:ext uri="{9D8B030D-6E8A-4147-A177-3AD203B41FA5}">
                      <a16:colId xmlns:a16="http://schemas.microsoft.com/office/drawing/2014/main" val="2283970698"/>
                    </a:ext>
                  </a:extLst>
                </a:gridCol>
                <a:gridCol w="4477676">
                  <a:extLst>
                    <a:ext uri="{9D8B030D-6E8A-4147-A177-3AD203B41FA5}">
                      <a16:colId xmlns:a16="http://schemas.microsoft.com/office/drawing/2014/main" val="2000156347"/>
                    </a:ext>
                  </a:extLst>
                </a:gridCol>
              </a:tblGrid>
              <a:tr h="166185">
                <a:tc>
                  <a:txBody>
                    <a:bodyPr/>
                    <a:lstStyle/>
                    <a:p>
                      <a:pPr>
                        <a:spcAft>
                          <a:spcPts val="0"/>
                        </a:spcAft>
                      </a:pPr>
                      <a:r>
                        <a:rPr lang="nl-NL" sz="1100">
                          <a:effectLst/>
                        </a:rPr>
                        <a:t>Week</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tc>
                  <a:txBody>
                    <a:bodyPr/>
                    <a:lstStyle/>
                    <a:p>
                      <a:pPr>
                        <a:spcAft>
                          <a:spcPts val="0"/>
                        </a:spcAft>
                      </a:pPr>
                      <a:r>
                        <a:rPr lang="nl-NL" sz="1100">
                          <a:effectLst/>
                        </a:rPr>
                        <a:t>Inhoud</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tc>
                  <a:txBody>
                    <a:bodyPr/>
                    <a:lstStyle/>
                    <a:p>
                      <a:pPr>
                        <a:spcAft>
                          <a:spcPts val="0"/>
                        </a:spcAft>
                      </a:pPr>
                      <a:r>
                        <a:rPr lang="nl-NL" sz="1100">
                          <a:effectLst/>
                        </a:rPr>
                        <a:t>Betrokken begrippen</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extLst>
                  <a:ext uri="{0D108BD9-81ED-4DB2-BD59-A6C34878D82A}">
                    <a16:rowId xmlns:a16="http://schemas.microsoft.com/office/drawing/2014/main" val="10159785"/>
                  </a:ext>
                </a:extLst>
              </a:tr>
              <a:tr h="356127">
                <a:tc>
                  <a:txBody>
                    <a:bodyPr/>
                    <a:lstStyle/>
                    <a:p>
                      <a:pPr>
                        <a:spcAft>
                          <a:spcPts val="0"/>
                        </a:spcAft>
                      </a:pPr>
                      <a:r>
                        <a:rPr lang="nl-NL" sz="1100" dirty="0">
                          <a:effectLst/>
                        </a:rPr>
                        <a:t>1</a:t>
                      </a:r>
                    </a:p>
                    <a:p>
                      <a:pPr>
                        <a:spcAft>
                          <a:spcPts val="0"/>
                        </a:spcAft>
                      </a:pPr>
                      <a:r>
                        <a:rPr lang="nl-NL" sz="1100" dirty="0">
                          <a:effectLst/>
                        </a:rPr>
                        <a:t>15-11</a:t>
                      </a:r>
                      <a:endParaRPr lang="nl-NL" sz="1100" dirty="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tc>
                  <a:txBody>
                    <a:bodyPr/>
                    <a:lstStyle/>
                    <a:p>
                      <a:pPr>
                        <a:spcAft>
                          <a:spcPts val="0"/>
                        </a:spcAft>
                      </a:pPr>
                      <a:r>
                        <a:rPr lang="nl-NL" sz="1600" dirty="0">
                          <a:effectLst/>
                        </a:rPr>
                        <a:t>Kennismaking, oriëntatie thema deze periode en kennismaking begrippen en verbanden.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tc>
                  <a:txBody>
                    <a:bodyPr/>
                    <a:lstStyle/>
                    <a:p>
                      <a:pPr>
                        <a:spcAft>
                          <a:spcPts val="0"/>
                        </a:spcAft>
                      </a:pPr>
                      <a:r>
                        <a:rPr lang="nl-NL" sz="1100" dirty="0">
                          <a:effectLst/>
                        </a:rPr>
                        <a:t>Sociaal ondernemerschap</a:t>
                      </a:r>
                    </a:p>
                    <a:p>
                      <a:pPr>
                        <a:spcAft>
                          <a:spcPts val="0"/>
                        </a:spcAft>
                      </a:pPr>
                      <a:r>
                        <a:rPr lang="nl-NL" sz="1100" dirty="0">
                          <a:effectLst/>
                        </a:rPr>
                        <a:t>Inleiding op ondernemen met en in de wijk</a:t>
                      </a:r>
                    </a:p>
                    <a:p>
                      <a:pPr>
                        <a:spcAft>
                          <a:spcPts val="0"/>
                        </a:spcAft>
                      </a:pPr>
                      <a:r>
                        <a:rPr lang="nl-NL" sz="1100" dirty="0">
                          <a:effectLst/>
                        </a:rPr>
                        <a:t>SWOT </a:t>
                      </a:r>
                    </a:p>
                    <a:p>
                      <a:pPr>
                        <a:spcAft>
                          <a:spcPts val="0"/>
                        </a:spcAft>
                      </a:pPr>
                      <a:r>
                        <a:rPr lang="nl-NL" sz="1100" dirty="0">
                          <a:solidFill>
                            <a:srgbClr val="FF0000"/>
                          </a:solidFill>
                          <a:effectLst/>
                        </a:rPr>
                        <a:t>Op de koffie bij Prins Heerlijk </a:t>
                      </a:r>
                      <a:endParaRPr lang="nl-NL" sz="1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extLst>
                  <a:ext uri="{0D108BD9-81ED-4DB2-BD59-A6C34878D82A}">
                    <a16:rowId xmlns:a16="http://schemas.microsoft.com/office/drawing/2014/main" val="2149614247"/>
                  </a:ext>
                </a:extLst>
              </a:tr>
              <a:tr h="1163294">
                <a:tc>
                  <a:txBody>
                    <a:bodyPr/>
                    <a:lstStyle/>
                    <a:p>
                      <a:pPr>
                        <a:spcAft>
                          <a:spcPts val="0"/>
                        </a:spcAft>
                      </a:pPr>
                      <a:r>
                        <a:rPr lang="nl-NL" sz="1100">
                          <a:effectLst/>
                        </a:rPr>
                        <a:t>2</a:t>
                      </a:r>
                    </a:p>
                    <a:p>
                      <a:pPr>
                        <a:spcAft>
                          <a:spcPts val="0"/>
                        </a:spcAft>
                      </a:pPr>
                      <a:r>
                        <a:rPr lang="nl-NL" sz="1100">
                          <a:effectLst/>
                        </a:rPr>
                        <a:t>22-11</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tc>
                  <a:txBody>
                    <a:bodyPr/>
                    <a:lstStyle/>
                    <a:p>
                      <a:pPr>
                        <a:spcAft>
                          <a:spcPts val="0"/>
                        </a:spcAft>
                      </a:pPr>
                      <a:r>
                        <a:rPr lang="nl-NL" sz="1600" dirty="0">
                          <a:effectLst/>
                        </a:rPr>
                        <a:t>IBS gericht</a:t>
                      </a:r>
                    </a:p>
                    <a:p>
                      <a:pPr>
                        <a:spcAft>
                          <a:spcPts val="0"/>
                        </a:spcAft>
                      </a:pPr>
                      <a:r>
                        <a:rPr lang="nl-NL" sz="1600" dirty="0">
                          <a:effectLst/>
                        </a:rPr>
                        <a:t>+ intro LA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tc>
                  <a:txBody>
                    <a:bodyPr/>
                    <a:lstStyle/>
                    <a:p>
                      <a:pPr>
                        <a:spcAft>
                          <a:spcPts val="0"/>
                        </a:spcAft>
                      </a:pPr>
                      <a:r>
                        <a:rPr lang="nl-NL" sz="1100" dirty="0">
                          <a:effectLst/>
                        </a:rPr>
                        <a:t>Participatie samenleving</a:t>
                      </a:r>
                    </a:p>
                    <a:p>
                      <a:pPr>
                        <a:spcAft>
                          <a:spcPts val="0"/>
                        </a:spcAft>
                      </a:pPr>
                      <a:r>
                        <a:rPr lang="nl-NL" sz="1100" dirty="0">
                          <a:effectLst/>
                        </a:rPr>
                        <a:t>Vrijwilligerswerk</a:t>
                      </a:r>
                    </a:p>
                    <a:p>
                      <a:pPr>
                        <a:spcAft>
                          <a:spcPts val="0"/>
                        </a:spcAft>
                      </a:pPr>
                      <a:r>
                        <a:rPr lang="nl-NL" sz="1100" dirty="0">
                          <a:effectLst/>
                        </a:rPr>
                        <a:t>Episodisch vrijwilligerswerk </a:t>
                      </a:r>
                    </a:p>
                    <a:p>
                      <a:pPr>
                        <a:spcAft>
                          <a:spcPts val="0"/>
                        </a:spcAft>
                      </a:pPr>
                      <a:r>
                        <a:rPr lang="nl-NL" sz="1100" dirty="0">
                          <a:effectLst/>
                        </a:rPr>
                        <a:t>Traditioneel vrijwilligerswerk </a:t>
                      </a:r>
                    </a:p>
                    <a:p>
                      <a:pPr>
                        <a:spcAft>
                          <a:spcPts val="0"/>
                        </a:spcAft>
                      </a:pPr>
                      <a:r>
                        <a:rPr lang="nl-NL" sz="1100" dirty="0">
                          <a:effectLst/>
                        </a:rPr>
                        <a:t>Geleide vrijwilligers</a:t>
                      </a:r>
                    </a:p>
                    <a:p>
                      <a:pPr>
                        <a:spcAft>
                          <a:spcPts val="0"/>
                        </a:spcAft>
                      </a:pPr>
                      <a:r>
                        <a:rPr lang="nl-NL" sz="1100" dirty="0">
                          <a:effectLst/>
                        </a:rPr>
                        <a:t>Methodisch werken </a:t>
                      </a:r>
                    </a:p>
                  </a:txBody>
                  <a:tcPr marL="55045" marR="55045" marT="0" marB="0"/>
                </a:tc>
                <a:extLst>
                  <a:ext uri="{0D108BD9-81ED-4DB2-BD59-A6C34878D82A}">
                    <a16:rowId xmlns:a16="http://schemas.microsoft.com/office/drawing/2014/main" val="1099277546"/>
                  </a:ext>
                </a:extLst>
              </a:tr>
              <a:tr h="664740">
                <a:tc>
                  <a:txBody>
                    <a:bodyPr/>
                    <a:lstStyle/>
                    <a:p>
                      <a:pPr>
                        <a:spcAft>
                          <a:spcPts val="0"/>
                        </a:spcAft>
                      </a:pPr>
                      <a:r>
                        <a:rPr lang="nl-NL" sz="1100">
                          <a:effectLst/>
                        </a:rPr>
                        <a:t>3</a:t>
                      </a:r>
                    </a:p>
                    <a:p>
                      <a:pPr>
                        <a:spcAft>
                          <a:spcPts val="0"/>
                        </a:spcAft>
                      </a:pPr>
                      <a:r>
                        <a:rPr lang="nl-NL" sz="1100">
                          <a:effectLst/>
                        </a:rPr>
                        <a:t>29-11</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tc>
                  <a:txBody>
                    <a:bodyPr/>
                    <a:lstStyle/>
                    <a:p>
                      <a:pPr>
                        <a:spcAft>
                          <a:spcPts val="0"/>
                        </a:spcAft>
                      </a:pPr>
                      <a:r>
                        <a:rPr lang="nl-NL" sz="1600" dirty="0">
                          <a:effectLst/>
                        </a:rPr>
                        <a:t>IBS gericht realiteit: naar Koningshaven geweest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tc>
                  <a:txBody>
                    <a:bodyPr/>
                    <a:lstStyle/>
                    <a:p>
                      <a:pPr>
                        <a:spcAft>
                          <a:spcPts val="0"/>
                        </a:spcAft>
                      </a:pPr>
                      <a:r>
                        <a:rPr lang="nl-NL" sz="1100" dirty="0">
                          <a:effectLst/>
                          <a:latin typeface="Arial" panose="020B0604020202020204" pitchFamily="34" charset="0"/>
                          <a:ea typeface="Calibri" panose="020F0502020204030204" pitchFamily="34" charset="0"/>
                          <a:cs typeface="Times New Roman" panose="02020603050405020304" pitchFamily="18" charset="0"/>
                        </a:rPr>
                        <a:t>Kennismaking met Koningshaven, de Coöperatie, werken met vrijwilligers, activiteiten in een wijkcentrum.</a:t>
                      </a:r>
                    </a:p>
                  </a:txBody>
                  <a:tcPr marL="55045" marR="55045" marT="0" marB="0"/>
                </a:tc>
                <a:extLst>
                  <a:ext uri="{0D108BD9-81ED-4DB2-BD59-A6C34878D82A}">
                    <a16:rowId xmlns:a16="http://schemas.microsoft.com/office/drawing/2014/main" val="3442367793"/>
                  </a:ext>
                </a:extLst>
              </a:tr>
              <a:tr h="664740">
                <a:tc>
                  <a:txBody>
                    <a:bodyPr/>
                    <a:lstStyle/>
                    <a:p>
                      <a:pPr>
                        <a:spcAft>
                          <a:spcPts val="0"/>
                        </a:spcAft>
                      </a:pPr>
                      <a:r>
                        <a:rPr lang="nl-NL" sz="1100" dirty="0">
                          <a:effectLst/>
                        </a:rPr>
                        <a:t>4</a:t>
                      </a:r>
                    </a:p>
                    <a:p>
                      <a:pPr>
                        <a:spcAft>
                          <a:spcPts val="0"/>
                        </a:spcAft>
                      </a:pPr>
                      <a:r>
                        <a:rPr lang="nl-NL" sz="1100" dirty="0">
                          <a:effectLst/>
                        </a:rPr>
                        <a:t>6-12</a:t>
                      </a:r>
                      <a:endParaRPr lang="nl-NL" sz="1100" dirty="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tc>
                  <a:txBody>
                    <a:bodyPr/>
                    <a:lstStyle/>
                    <a:p>
                      <a:pPr>
                        <a:spcAft>
                          <a:spcPts val="0"/>
                        </a:spcAft>
                      </a:pPr>
                      <a:r>
                        <a:rPr lang="nl-NL" sz="1600" dirty="0">
                          <a:effectLst/>
                        </a:rPr>
                        <a:t>Verdieping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tc>
                  <a:txBody>
                    <a:bodyPr/>
                    <a:lstStyle/>
                    <a:p>
                      <a:pPr>
                        <a:spcAft>
                          <a:spcPts val="0"/>
                        </a:spcAft>
                      </a:pPr>
                      <a:r>
                        <a:rPr lang="nl-NL" sz="1100" dirty="0">
                          <a:effectLst/>
                        </a:rPr>
                        <a:t>Ondernemen in de wijk</a:t>
                      </a:r>
                    </a:p>
                    <a:p>
                      <a:pPr>
                        <a:spcAft>
                          <a:spcPts val="0"/>
                        </a:spcAft>
                      </a:pPr>
                      <a:r>
                        <a:rPr lang="nl-NL" sz="1100" dirty="0">
                          <a:effectLst/>
                        </a:rPr>
                        <a:t>Ondernemen met en in de wijk</a:t>
                      </a:r>
                    </a:p>
                    <a:p>
                      <a:pPr>
                        <a:spcAft>
                          <a:spcPts val="0"/>
                        </a:spcAft>
                      </a:pPr>
                      <a:r>
                        <a:rPr lang="nl-NL" sz="1100" dirty="0">
                          <a:effectLst/>
                        </a:rPr>
                        <a:t>Doelgroepen in de wijk</a:t>
                      </a:r>
                    </a:p>
                    <a:p>
                      <a:pPr>
                        <a:spcAft>
                          <a:spcPts val="0"/>
                        </a:spcAft>
                      </a:pPr>
                      <a:r>
                        <a:rPr lang="nl-NL" sz="1100" dirty="0">
                          <a:effectLst/>
                        </a:rPr>
                        <a:t>Methodisch werken</a:t>
                      </a:r>
                    </a:p>
                  </a:txBody>
                  <a:tcPr marL="55045" marR="55045" marT="0" marB="0"/>
                </a:tc>
                <a:extLst>
                  <a:ext uri="{0D108BD9-81ED-4DB2-BD59-A6C34878D82A}">
                    <a16:rowId xmlns:a16="http://schemas.microsoft.com/office/drawing/2014/main" val="335707607"/>
                  </a:ext>
                </a:extLst>
              </a:tr>
              <a:tr h="692578">
                <a:tc>
                  <a:txBody>
                    <a:bodyPr/>
                    <a:lstStyle/>
                    <a:p>
                      <a:pPr>
                        <a:spcAft>
                          <a:spcPts val="0"/>
                        </a:spcAft>
                      </a:pPr>
                      <a:r>
                        <a:rPr lang="nl-NL" sz="1100">
                          <a:effectLst/>
                        </a:rPr>
                        <a:t>5</a:t>
                      </a:r>
                    </a:p>
                    <a:p>
                      <a:pPr>
                        <a:spcAft>
                          <a:spcPts val="0"/>
                        </a:spcAft>
                      </a:pPr>
                      <a:r>
                        <a:rPr lang="nl-NL" sz="1100">
                          <a:effectLst/>
                        </a:rPr>
                        <a:t>13-12</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tc>
                  <a:txBody>
                    <a:bodyPr/>
                    <a:lstStyle/>
                    <a:p>
                      <a:pPr>
                        <a:spcAft>
                          <a:spcPts val="0"/>
                        </a:spcAft>
                      </a:pPr>
                      <a:r>
                        <a:rPr lang="nl-NL" sz="1600" dirty="0">
                          <a:effectLst/>
                        </a:rPr>
                        <a:t>Praktische info </a:t>
                      </a:r>
                    </a:p>
                    <a:p>
                      <a:pPr>
                        <a:spcAft>
                          <a:spcPts val="0"/>
                        </a:spcAft>
                      </a:pPr>
                      <a:r>
                        <a:rPr lang="nl-NL" sz="1600" i="1" dirty="0">
                          <a:effectLst/>
                        </a:rPr>
                        <a:t>Realiteit: les overgenomen en SW vervallen </a:t>
                      </a:r>
                      <a:endParaRPr lang="nl-NL" sz="1600" i="1" dirty="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tc>
                  <a:txBody>
                    <a:bodyPr/>
                    <a:lstStyle/>
                    <a:p>
                      <a:pPr>
                        <a:spcAft>
                          <a:spcPts val="0"/>
                        </a:spcAft>
                      </a:pPr>
                      <a:r>
                        <a:rPr lang="nl-NL" sz="1100">
                          <a:effectLst/>
                        </a:rPr>
                        <a:t>Vrijwilligerswerk</a:t>
                      </a:r>
                    </a:p>
                    <a:p>
                      <a:pPr>
                        <a:spcAft>
                          <a:spcPts val="0"/>
                        </a:spcAft>
                      </a:pPr>
                      <a:r>
                        <a:rPr lang="nl-NL" sz="1100">
                          <a:effectLst/>
                        </a:rPr>
                        <a:t>SMART </a:t>
                      </a:r>
                    </a:p>
                    <a:p>
                      <a:pPr>
                        <a:spcAft>
                          <a:spcPts val="0"/>
                        </a:spcAft>
                      </a:pPr>
                      <a:r>
                        <a:rPr lang="nl-NL" sz="1100">
                          <a:effectLst/>
                        </a:rPr>
                        <a:t>Duurzaamheid </a:t>
                      </a:r>
                    </a:p>
                    <a:p>
                      <a:pPr>
                        <a:spcAft>
                          <a:spcPts val="0"/>
                        </a:spcAft>
                      </a:pPr>
                      <a:r>
                        <a:rPr lang="nl-NL" sz="1100">
                          <a:effectLst/>
                        </a:rPr>
                        <a:t>Duurzaam consumeren </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extLst>
                  <a:ext uri="{0D108BD9-81ED-4DB2-BD59-A6C34878D82A}">
                    <a16:rowId xmlns:a16="http://schemas.microsoft.com/office/drawing/2014/main" val="2600877020"/>
                  </a:ext>
                </a:extLst>
              </a:tr>
              <a:tr h="332371">
                <a:tc>
                  <a:txBody>
                    <a:bodyPr/>
                    <a:lstStyle/>
                    <a:p>
                      <a:pPr>
                        <a:spcAft>
                          <a:spcPts val="0"/>
                        </a:spcAft>
                      </a:pPr>
                      <a:r>
                        <a:rPr lang="nl-NL" sz="1100">
                          <a:effectLst/>
                        </a:rPr>
                        <a:t>6</a:t>
                      </a:r>
                    </a:p>
                    <a:p>
                      <a:pPr>
                        <a:spcAft>
                          <a:spcPts val="0"/>
                        </a:spcAft>
                      </a:pPr>
                      <a:r>
                        <a:rPr lang="nl-NL" sz="1100">
                          <a:effectLst/>
                        </a:rPr>
                        <a:t>20-12</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tc>
                  <a:txBody>
                    <a:bodyPr/>
                    <a:lstStyle/>
                    <a:p>
                      <a:pPr>
                        <a:spcAft>
                          <a:spcPts val="0"/>
                        </a:spcAft>
                      </a:pPr>
                      <a:r>
                        <a:rPr lang="nl-NL" sz="1600" dirty="0">
                          <a:effectLst/>
                        </a:rPr>
                        <a:t>Geen les </a:t>
                      </a:r>
                      <a:r>
                        <a:rPr lang="nl-NL" sz="1600" dirty="0" err="1">
                          <a:effectLst/>
                        </a:rPr>
                        <a:t>ivm</a:t>
                      </a:r>
                      <a:r>
                        <a:rPr lang="nl-NL" sz="1600" dirty="0">
                          <a:effectLst/>
                        </a:rPr>
                        <a:t> kerst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tc>
                  <a:txBody>
                    <a:bodyPr/>
                    <a:lstStyle/>
                    <a:p>
                      <a:pPr>
                        <a:spcAft>
                          <a:spcPts val="0"/>
                        </a:spcAft>
                      </a:pPr>
                      <a:r>
                        <a:rPr lang="nl-NL" sz="1100">
                          <a:effectLst/>
                        </a:rPr>
                        <a:t>Kerst </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extLst>
                  <a:ext uri="{0D108BD9-81ED-4DB2-BD59-A6C34878D82A}">
                    <a16:rowId xmlns:a16="http://schemas.microsoft.com/office/drawing/2014/main" val="1769178097"/>
                  </a:ext>
                </a:extLst>
              </a:tr>
              <a:tr h="692578">
                <a:tc>
                  <a:txBody>
                    <a:bodyPr/>
                    <a:lstStyle/>
                    <a:p>
                      <a:pPr>
                        <a:spcAft>
                          <a:spcPts val="0"/>
                        </a:spcAft>
                      </a:pPr>
                      <a:r>
                        <a:rPr lang="nl-NL" sz="1100">
                          <a:effectLst/>
                        </a:rPr>
                        <a:t>7</a:t>
                      </a:r>
                    </a:p>
                    <a:p>
                      <a:pPr>
                        <a:spcAft>
                          <a:spcPts val="0"/>
                        </a:spcAft>
                      </a:pPr>
                      <a:r>
                        <a:rPr lang="nl-NL" sz="1100">
                          <a:effectLst/>
                        </a:rPr>
                        <a:t>10-1</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tc>
                  <a:txBody>
                    <a:bodyPr/>
                    <a:lstStyle/>
                    <a:p>
                      <a:pPr>
                        <a:spcAft>
                          <a:spcPts val="0"/>
                        </a:spcAft>
                      </a:pPr>
                      <a:r>
                        <a:rPr lang="nl-NL" sz="1600" dirty="0">
                          <a:effectLst/>
                        </a:rPr>
                        <a:t>Verdieping </a:t>
                      </a:r>
                    </a:p>
                    <a:p>
                      <a:pPr>
                        <a:spcAft>
                          <a:spcPts val="0"/>
                        </a:spcAft>
                      </a:pPr>
                      <a:r>
                        <a:rPr lang="nl-NL" sz="1600" dirty="0">
                          <a:effectLst/>
                        </a:rPr>
                        <a:t>Realiteit: </a:t>
                      </a:r>
                      <a:r>
                        <a:rPr lang="nl-NL" sz="1600" i="1" dirty="0">
                          <a:effectLst/>
                        </a:rPr>
                        <a:t>vervallen en combi groep van SW en VT </a:t>
                      </a:r>
                      <a:endParaRPr lang="nl-NL" sz="1600" i="1" dirty="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tc>
                  <a:txBody>
                    <a:bodyPr/>
                    <a:lstStyle/>
                    <a:p>
                      <a:pPr>
                        <a:spcAft>
                          <a:spcPts val="0"/>
                        </a:spcAft>
                      </a:pPr>
                      <a:r>
                        <a:rPr lang="nl-NL" sz="1100">
                          <a:effectLst/>
                        </a:rPr>
                        <a:t>Groepsopdracht met VT </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extLst>
                  <a:ext uri="{0D108BD9-81ED-4DB2-BD59-A6C34878D82A}">
                    <a16:rowId xmlns:a16="http://schemas.microsoft.com/office/drawing/2014/main" val="997936778"/>
                  </a:ext>
                </a:extLst>
              </a:tr>
              <a:tr h="830926">
                <a:tc>
                  <a:txBody>
                    <a:bodyPr/>
                    <a:lstStyle/>
                    <a:p>
                      <a:pPr>
                        <a:spcAft>
                          <a:spcPts val="0"/>
                        </a:spcAft>
                      </a:pPr>
                      <a:r>
                        <a:rPr lang="nl-NL" sz="1100">
                          <a:effectLst/>
                        </a:rPr>
                        <a:t>8</a:t>
                      </a:r>
                    </a:p>
                    <a:p>
                      <a:pPr>
                        <a:spcAft>
                          <a:spcPts val="0"/>
                        </a:spcAft>
                      </a:pPr>
                      <a:r>
                        <a:rPr lang="nl-NL" sz="1100">
                          <a:effectLst/>
                        </a:rPr>
                        <a:t>17-1</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tc>
                  <a:txBody>
                    <a:bodyPr/>
                    <a:lstStyle/>
                    <a:p>
                      <a:pPr>
                        <a:spcAft>
                          <a:spcPts val="0"/>
                        </a:spcAft>
                      </a:pPr>
                      <a:r>
                        <a:rPr lang="nl-NL" sz="1600" dirty="0">
                          <a:effectLst/>
                        </a:rPr>
                        <a:t>Inhaal les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tc>
                  <a:txBody>
                    <a:bodyPr/>
                    <a:lstStyle/>
                    <a:p>
                      <a:pPr>
                        <a:spcAft>
                          <a:spcPts val="0"/>
                        </a:spcAft>
                      </a:pPr>
                      <a:r>
                        <a:rPr lang="nl-NL" sz="1100" dirty="0">
                          <a:effectLst/>
                        </a:rPr>
                        <a:t>Leefbaar en sociale ondernemingen in stedelijk perspectief </a:t>
                      </a:r>
                    </a:p>
                    <a:p>
                      <a:pPr>
                        <a:spcAft>
                          <a:spcPts val="0"/>
                        </a:spcAft>
                      </a:pPr>
                      <a:r>
                        <a:rPr lang="nl-NL" sz="1100" dirty="0">
                          <a:effectLst/>
                        </a:rPr>
                        <a:t>Politieke context </a:t>
                      </a:r>
                    </a:p>
                    <a:p>
                      <a:pPr>
                        <a:spcAft>
                          <a:spcPts val="0"/>
                        </a:spcAft>
                      </a:pPr>
                      <a:r>
                        <a:rPr lang="nl-NL" sz="1100" dirty="0">
                          <a:effectLst/>
                        </a:rPr>
                        <a:t>Financiering</a:t>
                      </a:r>
                    </a:p>
                    <a:p>
                      <a:pPr>
                        <a:spcAft>
                          <a:spcPts val="0"/>
                        </a:spcAft>
                      </a:pPr>
                      <a:r>
                        <a:rPr lang="nl-NL" sz="1100" dirty="0">
                          <a:effectLst/>
                        </a:rPr>
                        <a:t>MVO &amp; armoede, biodiversiteit en diversiteit</a:t>
                      </a:r>
                      <a:endParaRPr lang="nl-NL" sz="1100" dirty="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extLst>
                  <a:ext uri="{0D108BD9-81ED-4DB2-BD59-A6C34878D82A}">
                    <a16:rowId xmlns:a16="http://schemas.microsoft.com/office/drawing/2014/main" val="90894774"/>
                  </a:ext>
                </a:extLst>
              </a:tr>
              <a:tr h="332371">
                <a:tc>
                  <a:txBody>
                    <a:bodyPr/>
                    <a:lstStyle/>
                    <a:p>
                      <a:pPr>
                        <a:spcAft>
                          <a:spcPts val="0"/>
                        </a:spcAft>
                      </a:pPr>
                      <a:r>
                        <a:rPr lang="nl-NL" sz="1100">
                          <a:effectLst/>
                        </a:rPr>
                        <a:t>9</a:t>
                      </a:r>
                    </a:p>
                    <a:p>
                      <a:pPr>
                        <a:spcAft>
                          <a:spcPts val="0"/>
                        </a:spcAft>
                      </a:pPr>
                      <a:r>
                        <a:rPr lang="nl-NL" sz="1100">
                          <a:effectLst/>
                        </a:rPr>
                        <a:t>24-1</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tc>
                  <a:txBody>
                    <a:bodyPr/>
                    <a:lstStyle/>
                    <a:p>
                      <a:pPr>
                        <a:spcAft>
                          <a:spcPts val="0"/>
                        </a:spcAft>
                      </a:pPr>
                      <a:r>
                        <a:rPr lang="nl-NL" sz="1600" dirty="0">
                          <a:effectLst/>
                        </a:rPr>
                        <a:t>Herhaling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tc>
                  <a:txBody>
                    <a:bodyPr/>
                    <a:lstStyle/>
                    <a:p>
                      <a:pPr>
                        <a:spcAft>
                          <a:spcPts val="0"/>
                        </a:spcAft>
                      </a:pPr>
                      <a:r>
                        <a:rPr lang="nl-NL" sz="1100" dirty="0">
                          <a:effectLst/>
                        </a:rPr>
                        <a:t>Herhaling en begrippenlijst nalopen </a:t>
                      </a:r>
                      <a:endParaRPr lang="nl-NL" sz="1100" dirty="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extLst>
                  <a:ext uri="{0D108BD9-81ED-4DB2-BD59-A6C34878D82A}">
                    <a16:rowId xmlns:a16="http://schemas.microsoft.com/office/drawing/2014/main" val="1583817905"/>
                  </a:ext>
                </a:extLst>
              </a:tr>
              <a:tr h="230859">
                <a:tc>
                  <a:txBody>
                    <a:bodyPr/>
                    <a:lstStyle/>
                    <a:p>
                      <a:pPr>
                        <a:spcAft>
                          <a:spcPts val="0"/>
                        </a:spcAft>
                      </a:pPr>
                      <a:r>
                        <a:rPr lang="nl-NL" sz="1100">
                          <a:effectLst/>
                        </a:rPr>
                        <a:t>10</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tc>
                  <a:txBody>
                    <a:bodyPr/>
                    <a:lstStyle/>
                    <a:p>
                      <a:pPr>
                        <a:spcAft>
                          <a:spcPts val="0"/>
                        </a:spcAft>
                      </a:pPr>
                      <a:r>
                        <a:rPr lang="nl-NL" sz="1600" dirty="0">
                          <a:effectLst/>
                        </a:rPr>
                        <a:t>Geen les – toetsen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tc>
                  <a:txBody>
                    <a:bodyPr/>
                    <a:lstStyle/>
                    <a:p>
                      <a:pPr>
                        <a:spcAft>
                          <a:spcPts val="0"/>
                        </a:spcAft>
                      </a:pPr>
                      <a:r>
                        <a:rPr lang="nl-NL" sz="1100" dirty="0">
                          <a:effectLst/>
                        </a:rPr>
                        <a:t> </a:t>
                      </a:r>
                      <a:endParaRPr lang="nl-NL" sz="1100" dirty="0">
                        <a:effectLst/>
                        <a:latin typeface="Arial" panose="020B0604020202020204" pitchFamily="34" charset="0"/>
                        <a:ea typeface="Calibri" panose="020F0502020204030204" pitchFamily="34" charset="0"/>
                        <a:cs typeface="Times New Roman" panose="02020603050405020304" pitchFamily="18" charset="0"/>
                      </a:endParaRPr>
                    </a:p>
                  </a:txBody>
                  <a:tcPr marL="55045" marR="55045" marT="0" marB="0"/>
                </a:tc>
                <a:extLst>
                  <a:ext uri="{0D108BD9-81ED-4DB2-BD59-A6C34878D82A}">
                    <a16:rowId xmlns:a16="http://schemas.microsoft.com/office/drawing/2014/main" val="615340904"/>
                  </a:ext>
                </a:extLst>
              </a:tr>
            </a:tbl>
          </a:graphicData>
        </a:graphic>
      </p:graphicFrame>
    </p:spTree>
    <p:extLst>
      <p:ext uri="{BB962C8B-B14F-4D97-AF65-F5344CB8AC3E}">
        <p14:creationId xmlns:p14="http://schemas.microsoft.com/office/powerpoint/2010/main" val="343096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259D3CA-EA0D-4EDA-9855-CC83F5FA5234}"/>
              </a:ext>
            </a:extLst>
          </p:cNvPr>
          <p:cNvSpPr/>
          <p:nvPr/>
        </p:nvSpPr>
        <p:spPr>
          <a:xfrm>
            <a:off x="2156619" y="2951946"/>
            <a:ext cx="4678845" cy="954107"/>
          </a:xfrm>
          <a:prstGeom prst="rect">
            <a:avLst/>
          </a:prstGeom>
        </p:spPr>
        <p:txBody>
          <a:bodyPr wrap="none">
            <a:spAutoFit/>
          </a:bodyPr>
          <a:lstStyle/>
          <a:p>
            <a:r>
              <a:rPr lang="nl-NL" sz="2800" b="1" dirty="0">
                <a:solidFill>
                  <a:schemeClr val="accent6"/>
                </a:solidFill>
              </a:rPr>
              <a:t>Sociale ondernemingen en de </a:t>
            </a:r>
          </a:p>
          <a:p>
            <a:pPr algn="r"/>
            <a:r>
              <a:rPr lang="nl-NL" sz="2800" b="1" dirty="0">
                <a:solidFill>
                  <a:schemeClr val="accent6"/>
                </a:solidFill>
              </a:rPr>
              <a:t>politieke context </a:t>
            </a:r>
          </a:p>
        </p:txBody>
      </p:sp>
      <p:pic>
        <p:nvPicPr>
          <p:cNvPr id="3" name="Afbeelding 2">
            <a:extLst>
              <a:ext uri="{FF2B5EF4-FFF2-40B4-BE49-F238E27FC236}">
                <a16:creationId xmlns:a16="http://schemas.microsoft.com/office/drawing/2014/main" id="{9CA4F5DB-6C92-4A5E-85D4-78D547273BF8}"/>
              </a:ext>
            </a:extLst>
          </p:cNvPr>
          <p:cNvPicPr>
            <a:picLocks noChangeAspect="1"/>
          </p:cNvPicPr>
          <p:nvPr/>
        </p:nvPicPr>
        <p:blipFill>
          <a:blip r:embed="rId3"/>
          <a:stretch>
            <a:fillRect/>
          </a:stretch>
        </p:blipFill>
        <p:spPr>
          <a:xfrm>
            <a:off x="7340844" y="1282212"/>
            <a:ext cx="3371850" cy="4762500"/>
          </a:xfrm>
          <a:prstGeom prst="rect">
            <a:avLst/>
          </a:prstGeom>
          <a:ln>
            <a:solidFill>
              <a:schemeClr val="accent6"/>
            </a:solidFill>
          </a:ln>
        </p:spPr>
      </p:pic>
    </p:spTree>
    <p:extLst>
      <p:ext uri="{BB962C8B-B14F-4D97-AF65-F5344CB8AC3E}">
        <p14:creationId xmlns:p14="http://schemas.microsoft.com/office/powerpoint/2010/main" val="2073943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79E7859-E410-478B-9FBE-98EBECE27A95}"/>
              </a:ext>
            </a:extLst>
          </p:cNvPr>
          <p:cNvPicPr>
            <a:picLocks noChangeAspect="1"/>
          </p:cNvPicPr>
          <p:nvPr/>
        </p:nvPicPr>
        <p:blipFill>
          <a:blip r:embed="rId3"/>
          <a:stretch>
            <a:fillRect/>
          </a:stretch>
        </p:blipFill>
        <p:spPr>
          <a:xfrm>
            <a:off x="3558753" y="3920566"/>
            <a:ext cx="3009900" cy="1695450"/>
          </a:xfrm>
          <a:prstGeom prst="rect">
            <a:avLst/>
          </a:prstGeom>
        </p:spPr>
      </p:pic>
      <p:pic>
        <p:nvPicPr>
          <p:cNvPr id="3" name="Afbeelding 2">
            <a:extLst>
              <a:ext uri="{FF2B5EF4-FFF2-40B4-BE49-F238E27FC236}">
                <a16:creationId xmlns:a16="http://schemas.microsoft.com/office/drawing/2014/main" id="{873CB84D-178A-427F-A0B5-3BCAE1E67E75}"/>
              </a:ext>
            </a:extLst>
          </p:cNvPr>
          <p:cNvPicPr>
            <a:picLocks noChangeAspect="1"/>
          </p:cNvPicPr>
          <p:nvPr/>
        </p:nvPicPr>
        <p:blipFill>
          <a:blip r:embed="rId4"/>
          <a:stretch>
            <a:fillRect/>
          </a:stretch>
        </p:blipFill>
        <p:spPr>
          <a:xfrm>
            <a:off x="6963508" y="1109698"/>
            <a:ext cx="3541834" cy="2486095"/>
          </a:xfrm>
          <a:prstGeom prst="rect">
            <a:avLst/>
          </a:prstGeom>
          <a:ln>
            <a:solidFill>
              <a:schemeClr val="accent6"/>
            </a:solidFill>
          </a:ln>
        </p:spPr>
      </p:pic>
      <p:pic>
        <p:nvPicPr>
          <p:cNvPr id="4" name="Afbeelding 3">
            <a:extLst>
              <a:ext uri="{FF2B5EF4-FFF2-40B4-BE49-F238E27FC236}">
                <a16:creationId xmlns:a16="http://schemas.microsoft.com/office/drawing/2014/main" id="{B8154732-B6A8-477D-B6E0-65C2342F547F}"/>
              </a:ext>
            </a:extLst>
          </p:cNvPr>
          <p:cNvPicPr>
            <a:picLocks noChangeAspect="1"/>
          </p:cNvPicPr>
          <p:nvPr/>
        </p:nvPicPr>
        <p:blipFill>
          <a:blip r:embed="rId5"/>
          <a:stretch>
            <a:fillRect/>
          </a:stretch>
        </p:blipFill>
        <p:spPr>
          <a:xfrm>
            <a:off x="1233054" y="762000"/>
            <a:ext cx="5441107" cy="2874021"/>
          </a:xfrm>
          <a:prstGeom prst="rect">
            <a:avLst/>
          </a:prstGeom>
        </p:spPr>
      </p:pic>
      <p:pic>
        <p:nvPicPr>
          <p:cNvPr id="5" name="Afbeelding 4">
            <a:extLst>
              <a:ext uri="{FF2B5EF4-FFF2-40B4-BE49-F238E27FC236}">
                <a16:creationId xmlns:a16="http://schemas.microsoft.com/office/drawing/2014/main" id="{A24BCB1E-5439-486A-AFA4-FCB4CF132BF5}"/>
              </a:ext>
            </a:extLst>
          </p:cNvPr>
          <p:cNvPicPr>
            <a:picLocks noChangeAspect="1"/>
          </p:cNvPicPr>
          <p:nvPr/>
        </p:nvPicPr>
        <p:blipFill>
          <a:blip r:embed="rId6"/>
          <a:stretch>
            <a:fillRect/>
          </a:stretch>
        </p:blipFill>
        <p:spPr>
          <a:xfrm>
            <a:off x="6963508" y="3920566"/>
            <a:ext cx="3717681" cy="2614979"/>
          </a:xfrm>
          <a:prstGeom prst="rect">
            <a:avLst/>
          </a:prstGeom>
          <a:ln>
            <a:solidFill>
              <a:schemeClr val="accent6"/>
            </a:solidFill>
          </a:ln>
        </p:spPr>
      </p:pic>
    </p:spTree>
    <p:extLst>
      <p:ext uri="{BB962C8B-B14F-4D97-AF65-F5344CB8AC3E}">
        <p14:creationId xmlns:p14="http://schemas.microsoft.com/office/powerpoint/2010/main" val="952882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617E082D-2674-434C-B83E-E9F5A8321F1D}"/>
              </a:ext>
            </a:extLst>
          </p:cNvPr>
          <p:cNvSpPr/>
          <p:nvPr/>
        </p:nvSpPr>
        <p:spPr>
          <a:xfrm>
            <a:off x="3235571" y="4051269"/>
            <a:ext cx="8886091" cy="671915"/>
          </a:xfrm>
          <a:prstGeom prst="rect">
            <a:avLst/>
          </a:prstGeom>
        </p:spPr>
        <p:txBody>
          <a:bodyPr wrap="square">
            <a:spAutoFit/>
          </a:bodyPr>
          <a:lstStyle/>
          <a:p>
            <a:pPr>
              <a:lnSpc>
                <a:spcPct val="107000"/>
              </a:lnSpc>
              <a:spcBef>
                <a:spcPts val="200"/>
              </a:spcBef>
              <a:spcAft>
                <a:spcPts val="0"/>
              </a:spcAft>
            </a:pPr>
            <a:r>
              <a:rPr lang="nl-NL"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rPr>
              <a:t>Filmpje over sociale ondernemingen / </a:t>
            </a:r>
            <a:r>
              <a:rPr lang="nl-NL" b="1" u="sng"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hlinkClick r:id="rId2"/>
              </a:rPr>
              <a:t>Warner Philips (</a:t>
            </a:r>
            <a:r>
              <a:rPr lang="nl-NL" b="1" u="sng" dirty="0" err="1">
                <a:solidFill>
                  <a:srgbClr val="1F3763"/>
                </a:solidFill>
                <a:latin typeface="Calibri Light" panose="020F0302020204030204" pitchFamily="34" charset="0"/>
                <a:ea typeface="Times New Roman" panose="02020603050405020304" pitchFamily="18" charset="0"/>
                <a:cs typeface="Times New Roman" panose="02020603050405020304" pitchFamily="18" charset="0"/>
                <a:hlinkClick r:id="rId2"/>
              </a:rPr>
              <a:t>Social</a:t>
            </a:r>
            <a:r>
              <a:rPr lang="nl-NL" b="1" u="sng"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hlinkClick r:id="rId2"/>
              </a:rPr>
              <a:t> Impact Ventures): 'De grote kansen liggen in de zorg en het onderwijs'</a:t>
            </a:r>
            <a:endParaRPr lang="nl-NL"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4" name="Afbeelding 3">
            <a:extLst>
              <a:ext uri="{FF2B5EF4-FFF2-40B4-BE49-F238E27FC236}">
                <a16:creationId xmlns:a16="http://schemas.microsoft.com/office/drawing/2014/main" id="{17706DA2-DDB5-4AC1-A1B9-DC18A48E093D}"/>
              </a:ext>
            </a:extLst>
          </p:cNvPr>
          <p:cNvPicPr>
            <a:picLocks noChangeAspect="1"/>
          </p:cNvPicPr>
          <p:nvPr/>
        </p:nvPicPr>
        <p:blipFill>
          <a:blip r:embed="rId3"/>
          <a:stretch>
            <a:fillRect/>
          </a:stretch>
        </p:blipFill>
        <p:spPr>
          <a:xfrm>
            <a:off x="3399693" y="373307"/>
            <a:ext cx="7397262" cy="3343654"/>
          </a:xfrm>
          <a:prstGeom prst="rect">
            <a:avLst/>
          </a:prstGeom>
        </p:spPr>
      </p:pic>
      <p:sp>
        <p:nvSpPr>
          <p:cNvPr id="3" name="Rechthoek 2">
            <a:extLst>
              <a:ext uri="{FF2B5EF4-FFF2-40B4-BE49-F238E27FC236}">
                <a16:creationId xmlns:a16="http://schemas.microsoft.com/office/drawing/2014/main" id="{45319C22-58C4-4F16-9C89-C40D10A8CEAD}"/>
              </a:ext>
            </a:extLst>
          </p:cNvPr>
          <p:cNvSpPr/>
          <p:nvPr/>
        </p:nvSpPr>
        <p:spPr>
          <a:xfrm>
            <a:off x="169739" y="5103674"/>
            <a:ext cx="11914416"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5400" b="1" dirty="0">
                <a:ln/>
                <a:solidFill>
                  <a:schemeClr val="accent3"/>
                </a:solidFill>
              </a:rPr>
              <a:t>Sociale domein + sociale ondernemingen</a:t>
            </a:r>
          </a:p>
          <a:p>
            <a:pPr algn="ctr"/>
            <a:r>
              <a:rPr lang="nl-NL" sz="5400" b="1" cap="none" spc="0" dirty="0">
                <a:ln/>
                <a:solidFill>
                  <a:schemeClr val="accent3"/>
                </a:solidFill>
                <a:effectLst/>
              </a:rPr>
              <a:t>= toekomst!</a:t>
            </a:r>
          </a:p>
        </p:txBody>
      </p:sp>
    </p:spTree>
    <p:extLst>
      <p:ext uri="{BB962C8B-B14F-4D97-AF65-F5344CB8AC3E}">
        <p14:creationId xmlns:p14="http://schemas.microsoft.com/office/powerpoint/2010/main" val="3996588046"/>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0" ma:contentTypeDescription="Een nieuw document maken." ma:contentTypeScope="" ma:versionID="d642efe41fcea88d5f514d462b90a26a">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5a1ffd1461ecf3d7dc907e04825cc141"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710A0A-28F2-4F48-AE41-AB3FDA40FE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25EF26-97D2-4BD1-976F-E467A0283E21}">
  <ds:schemaRefs>
    <ds:schemaRef ds:uri="http://schemas.microsoft.com/sharepoint/v3/contenttype/forms"/>
  </ds:schemaRefs>
</ds:datastoreItem>
</file>

<file path=customXml/itemProps3.xml><?xml version="1.0" encoding="utf-8"?>
<ds:datastoreItem xmlns:ds="http://schemas.openxmlformats.org/officeDocument/2006/customXml" ds:itemID="{268202CB-B498-4088-88EE-B0C033711B3A}">
  <ds:schemaRefs>
    <ds:schemaRef ds:uri="http://schemas.microsoft.com/office/2006/metadata/properties"/>
    <ds:schemaRef ds:uri="http://purl.org/dc/dcmitype/"/>
    <ds:schemaRef ds:uri="http://schemas.microsoft.com/office/2006/documentManagement/types"/>
    <ds:schemaRef ds:uri="http://purl.org/dc/elements/1.1/"/>
    <ds:schemaRef ds:uri="47a28104-336f-447d-946e-e305ac2bcd47"/>
    <ds:schemaRef ds:uri="34354c1b-6b8c-435b-ad50-990538c19557"/>
    <ds:schemaRef ds:uri="http://schemas.openxmlformats.org/package/2006/metadata/core-properties"/>
    <ds:schemaRef ds:uri="http://www.w3.org/XML/1998/namespace"/>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15719</TotalTime>
  <Words>1632</Words>
  <Application>Microsoft Office PowerPoint</Application>
  <PresentationFormat>Breedbeeld</PresentationFormat>
  <Paragraphs>182</Paragraphs>
  <Slides>18</Slides>
  <Notes>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Calibri</vt:lpstr>
      <vt:lpstr>Calibri Light</vt:lpstr>
      <vt:lpstr>Cavolini</vt:lpstr>
      <vt:lpstr>Comic Sans MS</vt:lpstr>
      <vt:lpstr>Helicon thema</vt:lpstr>
      <vt:lpstr>IBS Mijn onderneming  Stad en Wijk</vt:lpstr>
      <vt:lpstr>Inhoud en planning van deze les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Stad&amp;Wijk</dc:title>
  <dc:creator>Jitse Noordermeer</dc:creator>
  <cp:keywords>Stad en mens;Periode 2;1819</cp:keywords>
  <cp:lastModifiedBy>Pascalle Cup</cp:lastModifiedBy>
  <cp:revision>202</cp:revision>
  <dcterms:created xsi:type="dcterms:W3CDTF">2015-07-30T08:19:14Z</dcterms:created>
  <dcterms:modified xsi:type="dcterms:W3CDTF">2020-01-17T09:38:01Z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